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14" r:id="rId2"/>
    <p:sldId id="256" r:id="rId3"/>
    <p:sldId id="329" r:id="rId4"/>
    <p:sldId id="330" r:id="rId5"/>
    <p:sldId id="337" r:id="rId6"/>
    <p:sldId id="339" r:id="rId7"/>
    <p:sldId id="338" r:id="rId8"/>
    <p:sldId id="336" r:id="rId9"/>
    <p:sldId id="320" r:id="rId10"/>
    <p:sldId id="317" r:id="rId11"/>
    <p:sldId id="340" r:id="rId12"/>
    <p:sldId id="257" r:id="rId13"/>
    <p:sldId id="318" r:id="rId14"/>
    <p:sldId id="321" r:id="rId15"/>
    <p:sldId id="322" r:id="rId16"/>
    <p:sldId id="323" r:id="rId17"/>
    <p:sldId id="328" r:id="rId18"/>
    <p:sldId id="263" r:id="rId19"/>
    <p:sldId id="272" r:id="rId20"/>
    <p:sldId id="271" r:id="rId21"/>
    <p:sldId id="267" r:id="rId22"/>
    <p:sldId id="268" r:id="rId23"/>
    <p:sldId id="258" r:id="rId24"/>
    <p:sldId id="259" r:id="rId25"/>
    <p:sldId id="260" r:id="rId26"/>
    <p:sldId id="276" r:id="rId27"/>
    <p:sldId id="305" r:id="rId28"/>
    <p:sldId id="261" r:id="rId29"/>
    <p:sldId id="270" r:id="rId30"/>
    <p:sldId id="319" r:id="rId31"/>
    <p:sldId id="302" r:id="rId32"/>
    <p:sldId id="290" r:id="rId33"/>
    <p:sldId id="341" r:id="rId34"/>
    <p:sldId id="291" r:id="rId35"/>
    <p:sldId id="293" r:id="rId36"/>
    <p:sldId id="297" r:id="rId37"/>
    <p:sldId id="298" r:id="rId38"/>
    <p:sldId id="299" r:id="rId39"/>
    <p:sldId id="300" r:id="rId40"/>
    <p:sldId id="304" r:id="rId41"/>
    <p:sldId id="301" r:id="rId42"/>
    <p:sldId id="274" r:id="rId43"/>
    <p:sldId id="325" r:id="rId44"/>
    <p:sldId id="331" r:id="rId45"/>
    <p:sldId id="332" r:id="rId46"/>
    <p:sldId id="333" r:id="rId47"/>
    <p:sldId id="311" r:id="rId48"/>
    <p:sldId id="326" r:id="rId49"/>
    <p:sldId id="312" r:id="rId50"/>
    <p:sldId id="327" r:id="rId51"/>
    <p:sldId id="289" r:id="rId52"/>
    <p:sldId id="334" r:id="rId53"/>
    <p:sldId id="335" r:id="rId54"/>
    <p:sldId id="316" r:id="rId55"/>
    <p:sldId id="315" r:id="rId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00"/>
    <a:srgbClr val="0000FF"/>
    <a:srgbClr val="000066"/>
    <a:srgbClr val="FB9703"/>
    <a:srgbClr val="66FF33"/>
    <a:srgbClr val="FF0000"/>
    <a:srgbClr val="CC0099"/>
    <a:srgbClr val="FF9900"/>
    <a:srgbClr val="ED2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BBA35-64FE-4AFB-B623-6EB8CF77BE99}" v="17" dt="2025-01-28T07:35:49.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180"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Warfade" userId="1bce5f9b04da9ca8" providerId="LiveId" clId="{387BBA35-64FE-4AFB-B623-6EB8CF77BE99}"/>
    <pc:docChg chg="undo redo custSel modSld">
      <pc:chgData name="Krishna Warfade" userId="1bce5f9b04da9ca8" providerId="LiveId" clId="{387BBA35-64FE-4AFB-B623-6EB8CF77BE99}" dt="2025-01-28T07:51:38.525" v="137" actId="1076"/>
      <pc:docMkLst>
        <pc:docMk/>
      </pc:docMkLst>
      <pc:sldChg chg="modSp mod">
        <pc:chgData name="Krishna Warfade" userId="1bce5f9b04da9ca8" providerId="LiveId" clId="{387BBA35-64FE-4AFB-B623-6EB8CF77BE99}" dt="2025-01-27T14:06:09.054" v="24" actId="1076"/>
        <pc:sldMkLst>
          <pc:docMk/>
          <pc:sldMk cId="0" sldId="267"/>
        </pc:sldMkLst>
        <pc:picChg chg="mod">
          <ac:chgData name="Krishna Warfade" userId="1bce5f9b04da9ca8" providerId="LiveId" clId="{387BBA35-64FE-4AFB-B623-6EB8CF77BE99}" dt="2025-01-27T14:06:09.054" v="24" actId="1076"/>
          <ac:picMkLst>
            <pc:docMk/>
            <pc:sldMk cId="0" sldId="267"/>
            <ac:picMk id="10242" creationId="{00000000-0000-0000-0000-000000000000}"/>
          </ac:picMkLst>
        </pc:picChg>
      </pc:sldChg>
      <pc:sldChg chg="modSp mod">
        <pc:chgData name="Krishna Warfade" userId="1bce5f9b04da9ca8" providerId="LiveId" clId="{387BBA35-64FE-4AFB-B623-6EB8CF77BE99}" dt="2025-01-26T13:06:43.145" v="10" actId="1076"/>
        <pc:sldMkLst>
          <pc:docMk/>
          <pc:sldMk cId="0" sldId="276"/>
        </pc:sldMkLst>
        <pc:spChg chg="mod">
          <ac:chgData name="Krishna Warfade" userId="1bce5f9b04da9ca8" providerId="LiveId" clId="{387BBA35-64FE-4AFB-B623-6EB8CF77BE99}" dt="2025-01-26T13:06:33.978" v="8" actId="1076"/>
          <ac:spMkLst>
            <pc:docMk/>
            <pc:sldMk cId="0" sldId="276"/>
            <ac:spMk id="2" creationId="{00000000-0000-0000-0000-000000000000}"/>
          </ac:spMkLst>
        </pc:spChg>
        <pc:spChg chg="mod">
          <ac:chgData name="Krishna Warfade" userId="1bce5f9b04da9ca8" providerId="LiveId" clId="{387BBA35-64FE-4AFB-B623-6EB8CF77BE99}" dt="2025-01-26T13:06:38.782" v="9" actId="1076"/>
          <ac:spMkLst>
            <pc:docMk/>
            <pc:sldMk cId="0" sldId="276"/>
            <ac:spMk id="3" creationId="{00000000-0000-0000-0000-000000000000}"/>
          </ac:spMkLst>
        </pc:spChg>
        <pc:picChg chg="mod">
          <ac:chgData name="Krishna Warfade" userId="1bce5f9b04da9ca8" providerId="LiveId" clId="{387BBA35-64FE-4AFB-B623-6EB8CF77BE99}" dt="2025-01-26T13:06:43.145" v="10" actId="1076"/>
          <ac:picMkLst>
            <pc:docMk/>
            <pc:sldMk cId="0" sldId="276"/>
            <ac:picMk id="4" creationId="{00000000-0000-0000-0000-000000000000}"/>
          </ac:picMkLst>
        </pc:picChg>
      </pc:sldChg>
      <pc:sldChg chg="modSp mod">
        <pc:chgData name="Krishna Warfade" userId="1bce5f9b04da9ca8" providerId="LiveId" clId="{387BBA35-64FE-4AFB-B623-6EB8CF77BE99}" dt="2025-01-26T13:26:39.352" v="14" actId="13926"/>
        <pc:sldMkLst>
          <pc:docMk/>
          <pc:sldMk cId="2209413693" sldId="289"/>
        </pc:sldMkLst>
        <pc:graphicFrameChg chg="modGraphic">
          <ac:chgData name="Krishna Warfade" userId="1bce5f9b04da9ca8" providerId="LiveId" clId="{387BBA35-64FE-4AFB-B623-6EB8CF77BE99}" dt="2025-01-26T13:26:39.352" v="14" actId="13926"/>
          <ac:graphicFrameMkLst>
            <pc:docMk/>
            <pc:sldMk cId="2209413693" sldId="289"/>
            <ac:graphicFrameMk id="2" creationId="{8276329C-0CD3-7E67-7C8F-70BC7A0F7EEB}"/>
          </ac:graphicFrameMkLst>
        </pc:graphicFrameChg>
      </pc:sldChg>
      <pc:sldChg chg="modSp mod">
        <pc:chgData name="Krishna Warfade" userId="1bce5f9b04da9ca8" providerId="LiveId" clId="{387BBA35-64FE-4AFB-B623-6EB8CF77BE99}" dt="2025-01-27T11:34:10.684" v="16" actId="1076"/>
        <pc:sldMkLst>
          <pc:docMk/>
          <pc:sldMk cId="0" sldId="302"/>
        </pc:sldMkLst>
        <pc:spChg chg="mod">
          <ac:chgData name="Krishna Warfade" userId="1bce5f9b04da9ca8" providerId="LiveId" clId="{387BBA35-64FE-4AFB-B623-6EB8CF77BE99}" dt="2025-01-27T11:34:10.684" v="16" actId="1076"/>
          <ac:spMkLst>
            <pc:docMk/>
            <pc:sldMk cId="0" sldId="302"/>
            <ac:spMk id="2" creationId="{00000000-0000-0000-0000-000000000000}"/>
          </ac:spMkLst>
        </pc:spChg>
        <pc:spChg chg="mod">
          <ac:chgData name="Krishna Warfade" userId="1bce5f9b04da9ca8" providerId="LiveId" clId="{387BBA35-64FE-4AFB-B623-6EB8CF77BE99}" dt="2025-01-27T11:34:10.684" v="16" actId="1076"/>
          <ac:spMkLst>
            <pc:docMk/>
            <pc:sldMk cId="0" sldId="302"/>
            <ac:spMk id="3" creationId="{00000000-0000-0000-0000-000000000000}"/>
          </ac:spMkLst>
        </pc:spChg>
        <pc:spChg chg="mod">
          <ac:chgData name="Krishna Warfade" userId="1bce5f9b04da9ca8" providerId="LiveId" clId="{387BBA35-64FE-4AFB-B623-6EB8CF77BE99}" dt="2025-01-27T11:34:10.684" v="16" actId="1076"/>
          <ac:spMkLst>
            <pc:docMk/>
            <pc:sldMk cId="0" sldId="302"/>
            <ac:spMk id="4" creationId="{00000000-0000-0000-0000-000000000000}"/>
          </ac:spMkLst>
        </pc:spChg>
        <pc:spChg chg="mod">
          <ac:chgData name="Krishna Warfade" userId="1bce5f9b04da9ca8" providerId="LiveId" clId="{387BBA35-64FE-4AFB-B623-6EB8CF77BE99}" dt="2025-01-27T11:34:10.684" v="16" actId="1076"/>
          <ac:spMkLst>
            <pc:docMk/>
            <pc:sldMk cId="0" sldId="302"/>
            <ac:spMk id="5" creationId="{00000000-0000-0000-0000-000000000000}"/>
          </ac:spMkLst>
        </pc:spChg>
        <pc:spChg chg="mod">
          <ac:chgData name="Krishna Warfade" userId="1bce5f9b04da9ca8" providerId="LiveId" clId="{387BBA35-64FE-4AFB-B623-6EB8CF77BE99}" dt="2025-01-27T11:34:10.684" v="16" actId="1076"/>
          <ac:spMkLst>
            <pc:docMk/>
            <pc:sldMk cId="0" sldId="302"/>
            <ac:spMk id="6" creationId="{00000000-0000-0000-0000-000000000000}"/>
          </ac:spMkLst>
        </pc:spChg>
        <pc:spChg chg="mod">
          <ac:chgData name="Krishna Warfade" userId="1bce5f9b04da9ca8" providerId="LiveId" clId="{387BBA35-64FE-4AFB-B623-6EB8CF77BE99}" dt="2025-01-27T11:34:10.684" v="16" actId="1076"/>
          <ac:spMkLst>
            <pc:docMk/>
            <pc:sldMk cId="0" sldId="302"/>
            <ac:spMk id="7" creationId="{00000000-0000-0000-0000-000000000000}"/>
          </ac:spMkLst>
        </pc:spChg>
        <pc:spChg chg="mod">
          <ac:chgData name="Krishna Warfade" userId="1bce5f9b04da9ca8" providerId="LiveId" clId="{387BBA35-64FE-4AFB-B623-6EB8CF77BE99}" dt="2025-01-27T11:34:10.684" v="16" actId="1076"/>
          <ac:spMkLst>
            <pc:docMk/>
            <pc:sldMk cId="0" sldId="302"/>
            <ac:spMk id="8" creationId="{00000000-0000-0000-0000-000000000000}"/>
          </ac:spMkLst>
        </pc:spChg>
        <pc:spChg chg="mod">
          <ac:chgData name="Krishna Warfade" userId="1bce5f9b04da9ca8" providerId="LiveId" clId="{387BBA35-64FE-4AFB-B623-6EB8CF77BE99}" dt="2025-01-27T11:34:10.684" v="16" actId="1076"/>
          <ac:spMkLst>
            <pc:docMk/>
            <pc:sldMk cId="0" sldId="302"/>
            <ac:spMk id="9" creationId="{C46B91E3-F709-F9F3-C5CC-DF444B183ACF}"/>
          </ac:spMkLst>
        </pc:spChg>
      </pc:sldChg>
      <pc:sldChg chg="modSp">
        <pc:chgData name="Krishna Warfade" userId="1bce5f9b04da9ca8" providerId="LiveId" clId="{387BBA35-64FE-4AFB-B623-6EB8CF77BE99}" dt="2025-01-28T07:35:49.511" v="136" actId="1076"/>
        <pc:sldMkLst>
          <pc:docMk/>
          <pc:sldMk cId="3578712029" sldId="312"/>
        </pc:sldMkLst>
        <pc:picChg chg="mod">
          <ac:chgData name="Krishna Warfade" userId="1bce5f9b04da9ca8" providerId="LiveId" clId="{387BBA35-64FE-4AFB-B623-6EB8CF77BE99}" dt="2025-01-28T07:35:49.511" v="136" actId="1076"/>
          <ac:picMkLst>
            <pc:docMk/>
            <pc:sldMk cId="3578712029" sldId="312"/>
            <ac:picMk id="2050" creationId="{D45D3131-E95B-4B5D-39DA-8830E53AE2E7}"/>
          </ac:picMkLst>
        </pc:picChg>
      </pc:sldChg>
      <pc:sldChg chg="modSp mod">
        <pc:chgData name="Krishna Warfade" userId="1bce5f9b04da9ca8" providerId="LiveId" clId="{387BBA35-64FE-4AFB-B623-6EB8CF77BE99}" dt="2025-01-28T07:51:38.525" v="137" actId="1076"/>
        <pc:sldMkLst>
          <pc:docMk/>
          <pc:sldMk cId="3947488954" sldId="315"/>
        </pc:sldMkLst>
        <pc:picChg chg="mod">
          <ac:chgData name="Krishna Warfade" userId="1bce5f9b04da9ca8" providerId="LiveId" clId="{387BBA35-64FE-4AFB-B623-6EB8CF77BE99}" dt="2025-01-28T07:51:38.525" v="137" actId="1076"/>
          <ac:picMkLst>
            <pc:docMk/>
            <pc:sldMk cId="3947488954" sldId="315"/>
            <ac:picMk id="3" creationId="{9094C24B-3062-6104-FBF6-029DCC71B77D}"/>
          </ac:picMkLst>
        </pc:picChg>
      </pc:sldChg>
      <pc:sldChg chg="modSp mod">
        <pc:chgData name="Krishna Warfade" userId="1bce5f9b04da9ca8" providerId="LiveId" clId="{387BBA35-64FE-4AFB-B623-6EB8CF77BE99}" dt="2025-01-28T07:23:28.282" v="135" actId="1076"/>
        <pc:sldMkLst>
          <pc:docMk/>
          <pc:sldMk cId="249925391" sldId="319"/>
        </pc:sldMkLst>
        <pc:spChg chg="mod">
          <ac:chgData name="Krishna Warfade" userId="1bce5f9b04da9ca8" providerId="LiveId" clId="{387BBA35-64FE-4AFB-B623-6EB8CF77BE99}" dt="2025-01-28T07:22:07.896" v="134" actId="14100"/>
          <ac:spMkLst>
            <pc:docMk/>
            <pc:sldMk cId="249925391" sldId="319"/>
            <ac:spMk id="2" creationId="{4AA120E8-F134-8AD3-C4AC-993FD645D8F8}"/>
          </ac:spMkLst>
        </pc:spChg>
        <pc:picChg chg="mod">
          <ac:chgData name="Krishna Warfade" userId="1bce5f9b04da9ca8" providerId="LiveId" clId="{387BBA35-64FE-4AFB-B623-6EB8CF77BE99}" dt="2025-01-28T07:23:28.282" v="135" actId="1076"/>
          <ac:picMkLst>
            <pc:docMk/>
            <pc:sldMk cId="249925391" sldId="319"/>
            <ac:picMk id="17410" creationId="{00000000-0000-0000-0000-000000000000}"/>
          </ac:picMkLst>
        </pc:picChg>
        <pc:picChg chg="mod">
          <ac:chgData name="Krishna Warfade" userId="1bce5f9b04da9ca8" providerId="LiveId" clId="{387BBA35-64FE-4AFB-B623-6EB8CF77BE99}" dt="2025-01-27T11:35:21.678" v="18" actId="1076"/>
          <ac:picMkLst>
            <pc:docMk/>
            <pc:sldMk cId="249925391" sldId="319"/>
            <ac:picMk id="17412" creationId="{00000000-0000-0000-0000-000000000000}"/>
          </ac:picMkLst>
        </pc:picChg>
      </pc:sldChg>
      <pc:sldChg chg="addSp delSp modSp mod">
        <pc:chgData name="Krishna Warfade" userId="1bce5f9b04da9ca8" providerId="LiveId" clId="{387BBA35-64FE-4AFB-B623-6EB8CF77BE99}" dt="2025-01-28T05:38:15.145" v="127" actId="1076"/>
        <pc:sldMkLst>
          <pc:docMk/>
          <pc:sldMk cId="1713072707" sldId="323"/>
        </pc:sldMkLst>
        <pc:spChg chg="mod">
          <ac:chgData name="Krishna Warfade" userId="1bce5f9b04da9ca8" providerId="LiveId" clId="{387BBA35-64FE-4AFB-B623-6EB8CF77BE99}" dt="2025-01-28T05:38:15.145" v="127" actId="1076"/>
          <ac:spMkLst>
            <pc:docMk/>
            <pc:sldMk cId="1713072707" sldId="323"/>
            <ac:spMk id="2" creationId="{4B1E6E55-DBB5-5732-82FC-470C08D41541}"/>
          </ac:spMkLst>
        </pc:spChg>
        <pc:spChg chg="add del mod">
          <ac:chgData name="Krishna Warfade" userId="1bce5f9b04da9ca8" providerId="LiveId" clId="{387BBA35-64FE-4AFB-B623-6EB8CF77BE99}" dt="2025-01-28T05:36:25.982" v="71" actId="22"/>
          <ac:spMkLst>
            <pc:docMk/>
            <pc:sldMk cId="1713072707" sldId="323"/>
            <ac:spMk id="4" creationId="{FFB98C34-1105-E397-0E87-A376AD8E0450}"/>
          </ac:spMkLst>
        </pc:spChg>
        <pc:spChg chg="add mod">
          <ac:chgData name="Krishna Warfade" userId="1bce5f9b04da9ca8" providerId="LiveId" clId="{387BBA35-64FE-4AFB-B623-6EB8CF77BE99}" dt="2025-01-28T05:38:01.481" v="125" actId="1076"/>
          <ac:spMkLst>
            <pc:docMk/>
            <pc:sldMk cId="1713072707" sldId="323"/>
            <ac:spMk id="5" creationId="{19331F1B-2E53-6A48-BB28-341313EDDF1D}"/>
          </ac:spMkLst>
        </pc:spChg>
        <pc:picChg chg="mod">
          <ac:chgData name="Krishna Warfade" userId="1bce5f9b04da9ca8" providerId="LiveId" clId="{387BBA35-64FE-4AFB-B623-6EB8CF77BE99}" dt="2025-01-28T05:36:44.399" v="82" actId="1076"/>
          <ac:picMkLst>
            <pc:docMk/>
            <pc:sldMk cId="1713072707" sldId="323"/>
            <ac:picMk id="3076" creationId="{BD5AC11A-0298-2324-CEAC-35BE021B0A1B}"/>
          </ac:picMkLst>
        </pc:picChg>
        <pc:picChg chg="mod">
          <ac:chgData name="Krishna Warfade" userId="1bce5f9b04da9ca8" providerId="LiveId" clId="{387BBA35-64FE-4AFB-B623-6EB8CF77BE99}" dt="2025-01-28T05:36:40.950" v="81" actId="1076"/>
          <ac:picMkLst>
            <pc:docMk/>
            <pc:sldMk cId="1713072707" sldId="323"/>
            <ac:picMk id="3078" creationId="{295CF68A-9FF2-C0B3-7B64-8B2D980ACA9B}"/>
          </ac:picMkLst>
        </pc:picChg>
      </pc:sldChg>
      <pc:sldChg chg="modSp">
        <pc:chgData name="Krishna Warfade" userId="1bce5f9b04da9ca8" providerId="LiveId" clId="{387BBA35-64FE-4AFB-B623-6EB8CF77BE99}" dt="2025-01-28T05:38:21.607" v="128" actId="1076"/>
        <pc:sldMkLst>
          <pc:docMk/>
          <pc:sldMk cId="2230144421" sldId="328"/>
        </pc:sldMkLst>
        <pc:picChg chg="mod">
          <ac:chgData name="Krishna Warfade" userId="1bce5f9b04da9ca8" providerId="LiveId" clId="{387BBA35-64FE-4AFB-B623-6EB8CF77BE99}" dt="2025-01-28T05:38:21.607" v="128" actId="1076"/>
          <ac:picMkLst>
            <pc:docMk/>
            <pc:sldMk cId="2230144421" sldId="328"/>
            <ac:picMk id="4098" creationId="{4FDB9D73-653A-BAA5-C0A7-A6AA372C3D04}"/>
          </ac:picMkLst>
        </pc:picChg>
      </pc:sldChg>
      <pc:sldChg chg="modSp mod">
        <pc:chgData name="Krishna Warfade" userId="1bce5f9b04da9ca8" providerId="LiveId" clId="{387BBA35-64FE-4AFB-B623-6EB8CF77BE99}" dt="2025-01-27T14:06:22.551" v="25" actId="1076"/>
        <pc:sldMkLst>
          <pc:docMk/>
          <pc:sldMk cId="818746366" sldId="335"/>
        </pc:sldMkLst>
        <pc:graphicFrameChg chg="mod modGraphic">
          <ac:chgData name="Krishna Warfade" userId="1bce5f9b04da9ca8" providerId="LiveId" clId="{387BBA35-64FE-4AFB-B623-6EB8CF77BE99}" dt="2025-01-27T14:06:22.551" v="25" actId="1076"/>
          <ac:graphicFrameMkLst>
            <pc:docMk/>
            <pc:sldMk cId="818746366" sldId="335"/>
            <ac:graphicFrameMk id="2" creationId="{9E8580B1-2765-3DCB-0C3E-858FE4D0C8FF}"/>
          </ac:graphicFrameMkLst>
        </pc:graphicFrameChg>
      </pc:sldChg>
      <pc:sldChg chg="modSp mod">
        <pc:chgData name="Krishna Warfade" userId="1bce5f9b04da9ca8" providerId="LiveId" clId="{387BBA35-64FE-4AFB-B623-6EB8CF77BE99}" dt="2025-01-25T05:51:22.869" v="0" actId="13926"/>
        <pc:sldMkLst>
          <pc:docMk/>
          <pc:sldMk cId="2066425236" sldId="337"/>
        </pc:sldMkLst>
        <pc:spChg chg="mod">
          <ac:chgData name="Krishna Warfade" userId="1bce5f9b04da9ca8" providerId="LiveId" clId="{387BBA35-64FE-4AFB-B623-6EB8CF77BE99}" dt="2025-01-25T05:51:22.869" v="0" actId="13926"/>
          <ac:spMkLst>
            <pc:docMk/>
            <pc:sldMk cId="2066425236" sldId="337"/>
            <ac:spMk id="3" creationId="{F095391B-650D-32B6-1D09-0A8A5D05C473}"/>
          </ac:spMkLst>
        </pc:spChg>
      </pc:sldChg>
      <pc:sldChg chg="modSp mod">
        <pc:chgData name="Krishna Warfade" userId="1bce5f9b04da9ca8" providerId="LiveId" clId="{387BBA35-64FE-4AFB-B623-6EB8CF77BE99}" dt="2025-01-28T05:30:31.676" v="58" actId="1076"/>
        <pc:sldMkLst>
          <pc:docMk/>
          <pc:sldMk cId="3443989164" sldId="338"/>
        </pc:sldMkLst>
        <pc:spChg chg="mod">
          <ac:chgData name="Krishna Warfade" userId="1bce5f9b04da9ca8" providerId="LiveId" clId="{387BBA35-64FE-4AFB-B623-6EB8CF77BE99}" dt="2025-01-28T05:30:31.676" v="58" actId="1076"/>
          <ac:spMkLst>
            <pc:docMk/>
            <pc:sldMk cId="3443989164" sldId="338"/>
            <ac:spMk id="3" creationId="{72BB236C-B930-7AC5-7578-E993954DCCF6}"/>
          </ac:spMkLst>
        </pc:spChg>
      </pc:sldChg>
      <pc:sldChg chg="modNotesTx">
        <pc:chgData name="Krishna Warfade" userId="1bce5f9b04da9ca8" providerId="LiveId" clId="{387BBA35-64FE-4AFB-B623-6EB8CF77BE99}" dt="2025-01-28T05:26:57.301" v="37" actId="20577"/>
        <pc:sldMkLst>
          <pc:docMk/>
          <pc:sldMk cId="530269734" sldId="33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E68EAD-C849-4EC1-A6E0-F17393289D5B}"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18CF4F06-AA15-43EE-B06A-99506E289E01}">
      <dgm:prSet phldrT="[Text]"/>
      <dgm:spPr/>
      <dgm:t>
        <a:bodyPr/>
        <a:lstStyle/>
        <a:p>
          <a:r>
            <a:rPr lang="en-US" dirty="0"/>
            <a:t>Afferent Neurons</a:t>
          </a:r>
        </a:p>
      </dgm:t>
    </dgm:pt>
    <dgm:pt modelId="{923F9155-1369-4391-9FA0-A962D02CCE26}" type="parTrans" cxnId="{ECA61D1F-284B-4091-83E8-9A6A9E920C8C}">
      <dgm:prSet/>
      <dgm:spPr/>
      <dgm:t>
        <a:bodyPr/>
        <a:lstStyle/>
        <a:p>
          <a:endParaRPr lang="en-US"/>
        </a:p>
      </dgm:t>
    </dgm:pt>
    <dgm:pt modelId="{3C4144E0-0D03-4A20-B494-4A4118A9ED47}" type="sibTrans" cxnId="{ECA61D1F-284B-4091-83E8-9A6A9E920C8C}">
      <dgm:prSet/>
      <dgm:spPr/>
      <dgm:t>
        <a:bodyPr/>
        <a:lstStyle/>
        <a:p>
          <a:endParaRPr lang="en-US"/>
        </a:p>
      </dgm:t>
    </dgm:pt>
    <dgm:pt modelId="{A245B829-352D-4F24-AB4B-1D3617D00F75}">
      <dgm:prSet phldrT="[Text]"/>
      <dgm:spPr/>
      <dgm:t>
        <a:bodyPr/>
        <a:lstStyle/>
        <a:p>
          <a:r>
            <a:rPr lang="en-US" dirty="0"/>
            <a:t>Efferent Neurons</a:t>
          </a:r>
        </a:p>
      </dgm:t>
    </dgm:pt>
    <dgm:pt modelId="{4FDE021D-B0AD-49E7-9E08-671EE89D5DE1}" type="parTrans" cxnId="{B9E5A57D-4597-4250-94EA-7E00E4510379}">
      <dgm:prSet/>
      <dgm:spPr/>
      <dgm:t>
        <a:bodyPr/>
        <a:lstStyle/>
        <a:p>
          <a:endParaRPr lang="en-US"/>
        </a:p>
      </dgm:t>
    </dgm:pt>
    <dgm:pt modelId="{A1CF1A38-CACF-4FD5-913F-8965C7FDEE22}" type="sibTrans" cxnId="{B9E5A57D-4597-4250-94EA-7E00E4510379}">
      <dgm:prSet/>
      <dgm:spPr/>
      <dgm:t>
        <a:bodyPr/>
        <a:lstStyle/>
        <a:p>
          <a:endParaRPr lang="en-US"/>
        </a:p>
      </dgm:t>
    </dgm:pt>
    <dgm:pt modelId="{131F6CF3-FB12-4747-B852-AFE4F30B2835}" type="pres">
      <dgm:prSet presAssocID="{E3E68EAD-C849-4EC1-A6E0-F17393289D5B}" presName="compositeShape" presStyleCnt="0">
        <dgm:presLayoutVars>
          <dgm:chMax val="2"/>
          <dgm:dir/>
          <dgm:resizeHandles val="exact"/>
        </dgm:presLayoutVars>
      </dgm:prSet>
      <dgm:spPr/>
    </dgm:pt>
    <dgm:pt modelId="{6FFD12A7-3998-4F15-B6DB-2C49BD41A1B6}" type="pres">
      <dgm:prSet presAssocID="{18CF4F06-AA15-43EE-B06A-99506E289E01}" presName="upArrow" presStyleLbl="node1" presStyleIdx="0" presStyleCnt="2"/>
      <dgm:spPr/>
    </dgm:pt>
    <dgm:pt modelId="{BD5BA396-B6A4-4026-AA57-E329A58A1605}" type="pres">
      <dgm:prSet presAssocID="{18CF4F06-AA15-43EE-B06A-99506E289E01}" presName="upArrowText" presStyleLbl="revTx" presStyleIdx="0" presStyleCnt="2">
        <dgm:presLayoutVars>
          <dgm:chMax val="0"/>
          <dgm:bulletEnabled val="1"/>
        </dgm:presLayoutVars>
      </dgm:prSet>
      <dgm:spPr/>
    </dgm:pt>
    <dgm:pt modelId="{108293EC-B493-4576-A72F-5E5BA29A014A}" type="pres">
      <dgm:prSet presAssocID="{A245B829-352D-4F24-AB4B-1D3617D00F75}" presName="downArrow" presStyleLbl="node1" presStyleIdx="1" presStyleCnt="2"/>
      <dgm:spPr/>
    </dgm:pt>
    <dgm:pt modelId="{7A9B00C5-0739-4B7A-B891-A354D7336997}" type="pres">
      <dgm:prSet presAssocID="{A245B829-352D-4F24-AB4B-1D3617D00F75}" presName="downArrowText" presStyleLbl="revTx" presStyleIdx="1" presStyleCnt="2">
        <dgm:presLayoutVars>
          <dgm:chMax val="0"/>
          <dgm:bulletEnabled val="1"/>
        </dgm:presLayoutVars>
      </dgm:prSet>
      <dgm:spPr/>
    </dgm:pt>
  </dgm:ptLst>
  <dgm:cxnLst>
    <dgm:cxn modelId="{09970A06-D525-4FEC-B7C5-85E258C9124D}" type="presOf" srcId="{18CF4F06-AA15-43EE-B06A-99506E289E01}" destId="{BD5BA396-B6A4-4026-AA57-E329A58A1605}" srcOrd="0" destOrd="0" presId="urn:microsoft.com/office/officeart/2005/8/layout/arrow4"/>
    <dgm:cxn modelId="{ECA61D1F-284B-4091-83E8-9A6A9E920C8C}" srcId="{E3E68EAD-C849-4EC1-A6E0-F17393289D5B}" destId="{18CF4F06-AA15-43EE-B06A-99506E289E01}" srcOrd="0" destOrd="0" parTransId="{923F9155-1369-4391-9FA0-A962D02CCE26}" sibTransId="{3C4144E0-0D03-4A20-B494-4A4118A9ED47}"/>
    <dgm:cxn modelId="{4EE49D5E-AF5C-4998-8A15-0BE5431FDFE1}" type="presOf" srcId="{E3E68EAD-C849-4EC1-A6E0-F17393289D5B}" destId="{131F6CF3-FB12-4747-B852-AFE4F30B2835}" srcOrd="0" destOrd="0" presId="urn:microsoft.com/office/officeart/2005/8/layout/arrow4"/>
    <dgm:cxn modelId="{B9E5A57D-4597-4250-94EA-7E00E4510379}" srcId="{E3E68EAD-C849-4EC1-A6E0-F17393289D5B}" destId="{A245B829-352D-4F24-AB4B-1D3617D00F75}" srcOrd="1" destOrd="0" parTransId="{4FDE021D-B0AD-49E7-9E08-671EE89D5DE1}" sibTransId="{A1CF1A38-CACF-4FD5-913F-8965C7FDEE22}"/>
    <dgm:cxn modelId="{7231E09C-B0E3-4679-BAC9-EEA126946066}" type="presOf" srcId="{A245B829-352D-4F24-AB4B-1D3617D00F75}" destId="{7A9B00C5-0739-4B7A-B891-A354D7336997}" srcOrd="0" destOrd="0" presId="urn:microsoft.com/office/officeart/2005/8/layout/arrow4"/>
    <dgm:cxn modelId="{BA64424B-91DB-4D14-98E7-C7957C17478D}" type="presParOf" srcId="{131F6CF3-FB12-4747-B852-AFE4F30B2835}" destId="{6FFD12A7-3998-4F15-B6DB-2C49BD41A1B6}" srcOrd="0" destOrd="0" presId="urn:microsoft.com/office/officeart/2005/8/layout/arrow4"/>
    <dgm:cxn modelId="{F12E3AB4-F988-48D1-B4CB-C12CA28C003C}" type="presParOf" srcId="{131F6CF3-FB12-4747-B852-AFE4F30B2835}" destId="{BD5BA396-B6A4-4026-AA57-E329A58A1605}" srcOrd="1" destOrd="0" presId="urn:microsoft.com/office/officeart/2005/8/layout/arrow4"/>
    <dgm:cxn modelId="{9DF4A0ED-80EA-4389-A4F9-2D709609FFB3}" type="presParOf" srcId="{131F6CF3-FB12-4747-B852-AFE4F30B2835}" destId="{108293EC-B493-4576-A72F-5E5BA29A014A}" srcOrd="2" destOrd="0" presId="urn:microsoft.com/office/officeart/2005/8/layout/arrow4"/>
    <dgm:cxn modelId="{0796F059-AC97-4322-8C87-EF1BEE81D149}" type="presParOf" srcId="{131F6CF3-FB12-4747-B852-AFE4F30B2835}" destId="{7A9B00C5-0739-4B7A-B891-A354D7336997}" srcOrd="3" destOrd="0" presId="urn:microsoft.com/office/officeart/2005/8/layout/arrow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44BC63-96CE-4B43-99DD-8FD4632D4C0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32224B63-B110-4F4B-8A90-B5352B884350}">
      <dgm:prSet phldrT="[Text]"/>
      <dgm:spPr/>
      <dgm:t>
        <a:bodyPr/>
        <a:lstStyle/>
        <a:p>
          <a:r>
            <a:rPr lang="en-US" dirty="0"/>
            <a:t>Short Distance</a:t>
          </a:r>
        </a:p>
      </dgm:t>
    </dgm:pt>
    <dgm:pt modelId="{030B3244-2480-46AE-9A49-FDA108AB0AE1}" type="parTrans" cxnId="{B78086FC-A9EC-4225-BF00-720C89C1BD90}">
      <dgm:prSet/>
      <dgm:spPr/>
      <dgm:t>
        <a:bodyPr/>
        <a:lstStyle/>
        <a:p>
          <a:endParaRPr lang="en-US"/>
        </a:p>
      </dgm:t>
    </dgm:pt>
    <dgm:pt modelId="{C7210354-F0FC-49E8-839D-10D4CA4990BE}" type="sibTrans" cxnId="{B78086FC-A9EC-4225-BF00-720C89C1BD90}">
      <dgm:prSet/>
      <dgm:spPr/>
      <dgm:t>
        <a:bodyPr/>
        <a:lstStyle/>
        <a:p>
          <a:endParaRPr lang="en-US"/>
        </a:p>
      </dgm:t>
    </dgm:pt>
    <dgm:pt modelId="{AC2F24BF-532C-4301-BFD2-23D17E53D4CA}">
      <dgm:prSet phldrT="[Text]"/>
      <dgm:spPr/>
      <dgm:t>
        <a:bodyPr/>
        <a:lstStyle/>
        <a:p>
          <a:r>
            <a:rPr lang="en-US" dirty="0"/>
            <a:t>Active &amp; Passive transport mechanism</a:t>
          </a:r>
        </a:p>
      </dgm:t>
    </dgm:pt>
    <dgm:pt modelId="{AA719017-740C-4FED-9378-146150F5729A}" type="parTrans" cxnId="{FB91ABF3-2339-43F2-9432-9B420AF5F501}">
      <dgm:prSet/>
      <dgm:spPr/>
      <dgm:t>
        <a:bodyPr/>
        <a:lstStyle/>
        <a:p>
          <a:endParaRPr lang="en-US"/>
        </a:p>
      </dgm:t>
    </dgm:pt>
    <dgm:pt modelId="{E39F1CB2-18E4-4B8E-AF69-570B42B0A0E1}" type="sibTrans" cxnId="{FB91ABF3-2339-43F2-9432-9B420AF5F501}">
      <dgm:prSet/>
      <dgm:spPr/>
      <dgm:t>
        <a:bodyPr/>
        <a:lstStyle/>
        <a:p>
          <a:endParaRPr lang="en-US"/>
        </a:p>
      </dgm:t>
    </dgm:pt>
    <dgm:pt modelId="{DDB850C8-CD40-4F88-BA8A-1A227A0CE190}">
      <dgm:prSet phldrT="[Text]"/>
      <dgm:spPr/>
      <dgm:t>
        <a:bodyPr/>
        <a:lstStyle/>
        <a:p>
          <a:r>
            <a:rPr lang="en-US" dirty="0"/>
            <a:t>Water potential &amp; diffusion</a:t>
          </a:r>
        </a:p>
      </dgm:t>
    </dgm:pt>
    <dgm:pt modelId="{78FB10B1-F74B-4C74-A811-CE5CA86755CC}" type="parTrans" cxnId="{183C43B6-72B9-41E7-B77C-517A3A9B74D5}">
      <dgm:prSet/>
      <dgm:spPr/>
      <dgm:t>
        <a:bodyPr/>
        <a:lstStyle/>
        <a:p>
          <a:endParaRPr lang="en-US"/>
        </a:p>
      </dgm:t>
    </dgm:pt>
    <dgm:pt modelId="{8590900A-7567-422A-BF3A-62E7BF041062}" type="sibTrans" cxnId="{183C43B6-72B9-41E7-B77C-517A3A9B74D5}">
      <dgm:prSet/>
      <dgm:spPr/>
      <dgm:t>
        <a:bodyPr/>
        <a:lstStyle/>
        <a:p>
          <a:endParaRPr lang="en-US"/>
        </a:p>
      </dgm:t>
    </dgm:pt>
    <dgm:pt modelId="{F6793B47-8C30-4BE6-B14D-7CEEB351CE47}">
      <dgm:prSet phldrT="[Text]"/>
      <dgm:spPr/>
      <dgm:t>
        <a:bodyPr/>
        <a:lstStyle/>
        <a:p>
          <a:r>
            <a:rPr lang="en-US" dirty="0"/>
            <a:t>Long Distance</a:t>
          </a:r>
        </a:p>
      </dgm:t>
    </dgm:pt>
    <dgm:pt modelId="{42A096C1-B1AD-4397-B9A4-306B3C326488}" type="parTrans" cxnId="{EB5BB99D-B872-49D7-A133-C8A15F1E172B}">
      <dgm:prSet/>
      <dgm:spPr/>
      <dgm:t>
        <a:bodyPr/>
        <a:lstStyle/>
        <a:p>
          <a:endParaRPr lang="en-US"/>
        </a:p>
      </dgm:t>
    </dgm:pt>
    <dgm:pt modelId="{2BED5BE1-99D1-4D43-A010-2E36433B0EAA}" type="sibTrans" cxnId="{EB5BB99D-B872-49D7-A133-C8A15F1E172B}">
      <dgm:prSet/>
      <dgm:spPr/>
      <dgm:t>
        <a:bodyPr/>
        <a:lstStyle/>
        <a:p>
          <a:endParaRPr lang="en-US"/>
        </a:p>
      </dgm:t>
    </dgm:pt>
    <dgm:pt modelId="{A6817EFB-411E-4396-9FEF-CAA87B48BEAF}">
      <dgm:prSet phldrT="[Text]"/>
      <dgm:spPr/>
      <dgm:t>
        <a:bodyPr/>
        <a:lstStyle/>
        <a:p>
          <a:r>
            <a:rPr lang="en-US" dirty="0"/>
            <a:t>Bulk flow in response to the pressure gradient</a:t>
          </a:r>
        </a:p>
      </dgm:t>
    </dgm:pt>
    <dgm:pt modelId="{6D5D6DB2-B536-465F-AF5F-4E3E080051F8}" type="parTrans" cxnId="{18A00D5A-82CF-4CA8-9106-91EF5DA45DA2}">
      <dgm:prSet/>
      <dgm:spPr/>
      <dgm:t>
        <a:bodyPr/>
        <a:lstStyle/>
        <a:p>
          <a:endParaRPr lang="en-US"/>
        </a:p>
      </dgm:t>
    </dgm:pt>
    <dgm:pt modelId="{3005CAA8-98D8-4EE6-8DB9-7F041EA5C51D}" type="sibTrans" cxnId="{18A00D5A-82CF-4CA8-9106-91EF5DA45DA2}">
      <dgm:prSet/>
      <dgm:spPr/>
      <dgm:t>
        <a:bodyPr/>
        <a:lstStyle/>
        <a:p>
          <a:endParaRPr lang="en-US"/>
        </a:p>
      </dgm:t>
    </dgm:pt>
    <dgm:pt modelId="{5D80B7EF-B92E-4E8C-8678-A6196E09E39F}">
      <dgm:prSet phldrT="[Text]"/>
      <dgm:spPr/>
      <dgm:t>
        <a:bodyPr/>
        <a:lstStyle/>
        <a:p>
          <a:r>
            <a:rPr lang="en-US" dirty="0"/>
            <a:t>Positive pressure / Negative pressure</a:t>
          </a:r>
        </a:p>
      </dgm:t>
    </dgm:pt>
    <dgm:pt modelId="{1630F765-52D5-4516-9861-6A31C1726BA8}" type="parTrans" cxnId="{7564528E-B595-46A2-9328-974B8722B15E}">
      <dgm:prSet/>
      <dgm:spPr/>
      <dgm:t>
        <a:bodyPr/>
        <a:lstStyle/>
        <a:p>
          <a:endParaRPr lang="en-US"/>
        </a:p>
      </dgm:t>
    </dgm:pt>
    <dgm:pt modelId="{9C4969FA-1F4C-41C7-BF73-2129AB4FD614}" type="sibTrans" cxnId="{7564528E-B595-46A2-9328-974B8722B15E}">
      <dgm:prSet/>
      <dgm:spPr/>
      <dgm:t>
        <a:bodyPr/>
        <a:lstStyle/>
        <a:p>
          <a:endParaRPr lang="en-US"/>
        </a:p>
      </dgm:t>
    </dgm:pt>
    <dgm:pt modelId="{0F816549-6492-4850-80B1-EBE1D3EB47B8}" type="pres">
      <dgm:prSet presAssocID="{DD44BC63-96CE-4B43-99DD-8FD4632D4C04}" presName="Name0" presStyleCnt="0">
        <dgm:presLayoutVars>
          <dgm:dir/>
          <dgm:animLvl val="lvl"/>
          <dgm:resizeHandles/>
        </dgm:presLayoutVars>
      </dgm:prSet>
      <dgm:spPr/>
    </dgm:pt>
    <dgm:pt modelId="{B9E1D6B1-FAA4-4956-B521-AF936FB1A16B}" type="pres">
      <dgm:prSet presAssocID="{32224B63-B110-4F4B-8A90-B5352B884350}" presName="linNode" presStyleCnt="0"/>
      <dgm:spPr/>
    </dgm:pt>
    <dgm:pt modelId="{AABC864F-6520-4CA5-9F14-4CDB5BAA07D2}" type="pres">
      <dgm:prSet presAssocID="{32224B63-B110-4F4B-8A90-B5352B884350}" presName="parentShp" presStyleLbl="node1" presStyleIdx="0" presStyleCnt="2">
        <dgm:presLayoutVars>
          <dgm:bulletEnabled val="1"/>
        </dgm:presLayoutVars>
      </dgm:prSet>
      <dgm:spPr/>
    </dgm:pt>
    <dgm:pt modelId="{5EB19378-FFC6-4F78-A81B-1259604D2463}" type="pres">
      <dgm:prSet presAssocID="{32224B63-B110-4F4B-8A90-B5352B884350}" presName="childShp" presStyleLbl="bgAccFollowNode1" presStyleIdx="0" presStyleCnt="2">
        <dgm:presLayoutVars>
          <dgm:bulletEnabled val="1"/>
        </dgm:presLayoutVars>
      </dgm:prSet>
      <dgm:spPr/>
    </dgm:pt>
    <dgm:pt modelId="{A0465886-C58B-42A5-8CF1-07C71E9E8C66}" type="pres">
      <dgm:prSet presAssocID="{C7210354-F0FC-49E8-839D-10D4CA4990BE}" presName="spacing" presStyleCnt="0"/>
      <dgm:spPr/>
    </dgm:pt>
    <dgm:pt modelId="{D1B8A530-B0C4-4406-89BB-529798C23401}" type="pres">
      <dgm:prSet presAssocID="{F6793B47-8C30-4BE6-B14D-7CEEB351CE47}" presName="linNode" presStyleCnt="0"/>
      <dgm:spPr/>
    </dgm:pt>
    <dgm:pt modelId="{6A1A20FA-3A18-48D9-866A-9F6F559DECB8}" type="pres">
      <dgm:prSet presAssocID="{F6793B47-8C30-4BE6-B14D-7CEEB351CE47}" presName="parentShp" presStyleLbl="node1" presStyleIdx="1" presStyleCnt="2">
        <dgm:presLayoutVars>
          <dgm:bulletEnabled val="1"/>
        </dgm:presLayoutVars>
      </dgm:prSet>
      <dgm:spPr/>
    </dgm:pt>
    <dgm:pt modelId="{812D8A35-AE5A-4761-B954-F54F6A094C50}" type="pres">
      <dgm:prSet presAssocID="{F6793B47-8C30-4BE6-B14D-7CEEB351CE47}" presName="childShp" presStyleLbl="bgAccFollowNode1" presStyleIdx="1" presStyleCnt="2">
        <dgm:presLayoutVars>
          <dgm:bulletEnabled val="1"/>
        </dgm:presLayoutVars>
      </dgm:prSet>
      <dgm:spPr/>
    </dgm:pt>
  </dgm:ptLst>
  <dgm:cxnLst>
    <dgm:cxn modelId="{52492A07-2FFC-40A7-9EEC-7748BF1E0579}" type="presOf" srcId="{F6793B47-8C30-4BE6-B14D-7CEEB351CE47}" destId="{6A1A20FA-3A18-48D9-866A-9F6F559DECB8}" srcOrd="0" destOrd="0" presId="urn:microsoft.com/office/officeart/2005/8/layout/vList6"/>
    <dgm:cxn modelId="{1303C812-E414-4DE6-813D-9135EBF114A2}" type="presOf" srcId="{5D80B7EF-B92E-4E8C-8678-A6196E09E39F}" destId="{812D8A35-AE5A-4761-B954-F54F6A094C50}" srcOrd="0" destOrd="1" presId="urn:microsoft.com/office/officeart/2005/8/layout/vList6"/>
    <dgm:cxn modelId="{781D6614-2EBF-49E8-A9E4-C61EAEA04281}" type="presOf" srcId="{AC2F24BF-532C-4301-BFD2-23D17E53D4CA}" destId="{5EB19378-FFC6-4F78-A81B-1259604D2463}" srcOrd="0" destOrd="0" presId="urn:microsoft.com/office/officeart/2005/8/layout/vList6"/>
    <dgm:cxn modelId="{09EACF1F-A6E1-4E73-85E4-B2C545E57B33}" type="presOf" srcId="{A6817EFB-411E-4396-9FEF-CAA87B48BEAF}" destId="{812D8A35-AE5A-4761-B954-F54F6A094C50}" srcOrd="0" destOrd="0" presId="urn:microsoft.com/office/officeart/2005/8/layout/vList6"/>
    <dgm:cxn modelId="{C7BAD92D-7C97-4650-A300-13D79B672CFD}" type="presOf" srcId="{DD44BC63-96CE-4B43-99DD-8FD4632D4C04}" destId="{0F816549-6492-4850-80B1-EBE1D3EB47B8}" srcOrd="0" destOrd="0" presId="urn:microsoft.com/office/officeart/2005/8/layout/vList6"/>
    <dgm:cxn modelId="{18A00D5A-82CF-4CA8-9106-91EF5DA45DA2}" srcId="{F6793B47-8C30-4BE6-B14D-7CEEB351CE47}" destId="{A6817EFB-411E-4396-9FEF-CAA87B48BEAF}" srcOrd="0" destOrd="0" parTransId="{6D5D6DB2-B536-465F-AF5F-4E3E080051F8}" sibTransId="{3005CAA8-98D8-4EE6-8DB9-7F041EA5C51D}"/>
    <dgm:cxn modelId="{7564528E-B595-46A2-9328-974B8722B15E}" srcId="{F6793B47-8C30-4BE6-B14D-7CEEB351CE47}" destId="{5D80B7EF-B92E-4E8C-8678-A6196E09E39F}" srcOrd="1" destOrd="0" parTransId="{1630F765-52D5-4516-9861-6A31C1726BA8}" sibTransId="{9C4969FA-1F4C-41C7-BF73-2129AB4FD614}"/>
    <dgm:cxn modelId="{EB5BB99D-B872-49D7-A133-C8A15F1E172B}" srcId="{DD44BC63-96CE-4B43-99DD-8FD4632D4C04}" destId="{F6793B47-8C30-4BE6-B14D-7CEEB351CE47}" srcOrd="1" destOrd="0" parTransId="{42A096C1-B1AD-4397-B9A4-306B3C326488}" sibTransId="{2BED5BE1-99D1-4D43-A010-2E36433B0EAA}"/>
    <dgm:cxn modelId="{183C43B6-72B9-41E7-B77C-517A3A9B74D5}" srcId="{32224B63-B110-4F4B-8A90-B5352B884350}" destId="{DDB850C8-CD40-4F88-BA8A-1A227A0CE190}" srcOrd="1" destOrd="0" parTransId="{78FB10B1-F74B-4C74-A811-CE5CA86755CC}" sibTransId="{8590900A-7567-422A-BF3A-62E7BF041062}"/>
    <dgm:cxn modelId="{7BA150B9-F22D-427B-8DC7-54D4B4FE61AB}" type="presOf" srcId="{32224B63-B110-4F4B-8A90-B5352B884350}" destId="{AABC864F-6520-4CA5-9F14-4CDB5BAA07D2}" srcOrd="0" destOrd="0" presId="urn:microsoft.com/office/officeart/2005/8/layout/vList6"/>
    <dgm:cxn modelId="{31DC21C1-C1A5-4302-BCB8-3A1B24D656CE}" type="presOf" srcId="{DDB850C8-CD40-4F88-BA8A-1A227A0CE190}" destId="{5EB19378-FFC6-4F78-A81B-1259604D2463}" srcOrd="0" destOrd="1" presId="urn:microsoft.com/office/officeart/2005/8/layout/vList6"/>
    <dgm:cxn modelId="{FB91ABF3-2339-43F2-9432-9B420AF5F501}" srcId="{32224B63-B110-4F4B-8A90-B5352B884350}" destId="{AC2F24BF-532C-4301-BFD2-23D17E53D4CA}" srcOrd="0" destOrd="0" parTransId="{AA719017-740C-4FED-9378-146150F5729A}" sibTransId="{E39F1CB2-18E4-4B8E-AF69-570B42B0A0E1}"/>
    <dgm:cxn modelId="{B78086FC-A9EC-4225-BF00-720C89C1BD90}" srcId="{DD44BC63-96CE-4B43-99DD-8FD4632D4C04}" destId="{32224B63-B110-4F4B-8A90-B5352B884350}" srcOrd="0" destOrd="0" parTransId="{030B3244-2480-46AE-9A49-FDA108AB0AE1}" sibTransId="{C7210354-F0FC-49E8-839D-10D4CA4990BE}"/>
    <dgm:cxn modelId="{A793E6CF-E5D7-47B1-B848-96C927DE12FA}" type="presParOf" srcId="{0F816549-6492-4850-80B1-EBE1D3EB47B8}" destId="{B9E1D6B1-FAA4-4956-B521-AF936FB1A16B}" srcOrd="0" destOrd="0" presId="urn:microsoft.com/office/officeart/2005/8/layout/vList6"/>
    <dgm:cxn modelId="{7CACA348-4F71-40EF-9525-8FEE29387F94}" type="presParOf" srcId="{B9E1D6B1-FAA4-4956-B521-AF936FB1A16B}" destId="{AABC864F-6520-4CA5-9F14-4CDB5BAA07D2}" srcOrd="0" destOrd="0" presId="urn:microsoft.com/office/officeart/2005/8/layout/vList6"/>
    <dgm:cxn modelId="{9FBC965C-5E35-40A4-A909-2A96ADDE8D9F}" type="presParOf" srcId="{B9E1D6B1-FAA4-4956-B521-AF936FB1A16B}" destId="{5EB19378-FFC6-4F78-A81B-1259604D2463}" srcOrd="1" destOrd="0" presId="urn:microsoft.com/office/officeart/2005/8/layout/vList6"/>
    <dgm:cxn modelId="{1C5E87B4-464B-44D9-85A3-0C3A2911A4BE}" type="presParOf" srcId="{0F816549-6492-4850-80B1-EBE1D3EB47B8}" destId="{A0465886-C58B-42A5-8CF1-07C71E9E8C66}" srcOrd="1" destOrd="0" presId="urn:microsoft.com/office/officeart/2005/8/layout/vList6"/>
    <dgm:cxn modelId="{959BFC4B-D083-4C85-A81D-B9DF77F487E5}" type="presParOf" srcId="{0F816549-6492-4850-80B1-EBE1D3EB47B8}" destId="{D1B8A530-B0C4-4406-89BB-529798C23401}" srcOrd="2" destOrd="0" presId="urn:microsoft.com/office/officeart/2005/8/layout/vList6"/>
    <dgm:cxn modelId="{A92A9766-0062-48C8-A5D1-A12CC69C4E0C}" type="presParOf" srcId="{D1B8A530-B0C4-4406-89BB-529798C23401}" destId="{6A1A20FA-3A18-48D9-866A-9F6F559DECB8}" srcOrd="0" destOrd="0" presId="urn:microsoft.com/office/officeart/2005/8/layout/vList6"/>
    <dgm:cxn modelId="{9CAE0916-C715-4728-9937-FA7C7C2FC86E}" type="presParOf" srcId="{D1B8A530-B0C4-4406-89BB-529798C23401}" destId="{812D8A35-AE5A-4761-B954-F54F6A094C5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E2FEE0-AAD9-4707-A277-07971E9927D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A81BAC33-F3E8-4737-B375-5AC0D6A96997}">
      <dgm:prSet phldrT="[Text]" custT="1"/>
      <dgm:spPr/>
      <dgm:t>
        <a:bodyPr/>
        <a:lstStyle/>
        <a:p>
          <a:r>
            <a:rPr lang="en-US" sz="2800" b="1" dirty="0"/>
            <a:t>Anatomic</a:t>
          </a:r>
        </a:p>
        <a:p>
          <a:r>
            <a:rPr lang="en-US" sz="1800" b="1" dirty="0"/>
            <a:t>(Skin, Mucus Membrane)</a:t>
          </a:r>
        </a:p>
      </dgm:t>
    </dgm:pt>
    <dgm:pt modelId="{B5341378-FF2D-479F-BF09-253C03BA1626}" type="parTrans" cxnId="{ED8259DC-34DC-40C7-944B-96E22F1F9D6A}">
      <dgm:prSet/>
      <dgm:spPr/>
      <dgm:t>
        <a:bodyPr/>
        <a:lstStyle/>
        <a:p>
          <a:endParaRPr lang="en-US"/>
        </a:p>
      </dgm:t>
    </dgm:pt>
    <dgm:pt modelId="{63AC2300-B61D-4199-A3B3-35B620A5C3DC}" type="sibTrans" cxnId="{ED8259DC-34DC-40C7-944B-96E22F1F9D6A}">
      <dgm:prSet/>
      <dgm:spPr/>
      <dgm:t>
        <a:bodyPr/>
        <a:lstStyle/>
        <a:p>
          <a:endParaRPr lang="en-US"/>
        </a:p>
      </dgm:t>
    </dgm:pt>
    <dgm:pt modelId="{AE9C842F-A959-4A1F-927B-FE29BAD00C38}">
      <dgm:prSet phldrT="[Text]" custT="1"/>
      <dgm:spPr/>
      <dgm:t>
        <a:bodyPr/>
        <a:lstStyle/>
        <a:p>
          <a:r>
            <a:rPr lang="en-US" sz="2800" b="1" dirty="0"/>
            <a:t>Physiologic</a:t>
          </a:r>
        </a:p>
        <a:p>
          <a:r>
            <a:rPr lang="en-US" sz="1800" b="1" dirty="0"/>
            <a:t>(temperature, Low pH, Chemical Mediators)</a:t>
          </a:r>
          <a:endParaRPr lang="en-US" sz="2400" b="1" dirty="0"/>
        </a:p>
      </dgm:t>
    </dgm:pt>
    <dgm:pt modelId="{948FB344-BAA8-4AE7-9113-D92C0DAC8628}" type="parTrans" cxnId="{317E7B14-4C53-4716-8742-66D800ADCD39}">
      <dgm:prSet/>
      <dgm:spPr/>
      <dgm:t>
        <a:bodyPr/>
        <a:lstStyle/>
        <a:p>
          <a:endParaRPr lang="en-US"/>
        </a:p>
      </dgm:t>
    </dgm:pt>
    <dgm:pt modelId="{7A0F3135-5E0F-420F-9F49-6C036153ADB2}" type="sibTrans" cxnId="{317E7B14-4C53-4716-8742-66D800ADCD39}">
      <dgm:prSet/>
      <dgm:spPr/>
      <dgm:t>
        <a:bodyPr/>
        <a:lstStyle/>
        <a:p>
          <a:endParaRPr lang="en-US"/>
        </a:p>
      </dgm:t>
    </dgm:pt>
    <dgm:pt modelId="{37C895E6-0FE9-4DB2-A7C0-8A488FE9437C}">
      <dgm:prSet phldrT="[Text]" custT="1"/>
      <dgm:spPr/>
      <dgm:t>
        <a:bodyPr/>
        <a:lstStyle/>
        <a:p>
          <a:r>
            <a:rPr lang="en-US" sz="2800" b="1" dirty="0"/>
            <a:t>Phagocytic</a:t>
          </a:r>
        </a:p>
        <a:p>
          <a:r>
            <a:rPr lang="en-US" sz="1800" b="1" dirty="0"/>
            <a:t>(Blood monocytes,  neutrophils, Tissue macrophages)</a:t>
          </a:r>
        </a:p>
      </dgm:t>
    </dgm:pt>
    <dgm:pt modelId="{DB78D243-D39B-4805-8D09-E7092AC3A51D}" type="parTrans" cxnId="{0CCBF4A5-BD27-489D-BD57-882DDDFE7066}">
      <dgm:prSet/>
      <dgm:spPr/>
      <dgm:t>
        <a:bodyPr/>
        <a:lstStyle/>
        <a:p>
          <a:endParaRPr lang="en-US"/>
        </a:p>
      </dgm:t>
    </dgm:pt>
    <dgm:pt modelId="{C3238C79-97F9-4E11-B4A8-B1A9CE1DA721}" type="sibTrans" cxnId="{0CCBF4A5-BD27-489D-BD57-882DDDFE7066}">
      <dgm:prSet/>
      <dgm:spPr/>
      <dgm:t>
        <a:bodyPr/>
        <a:lstStyle/>
        <a:p>
          <a:endParaRPr lang="en-US"/>
        </a:p>
      </dgm:t>
    </dgm:pt>
    <dgm:pt modelId="{1B9D514B-8CC0-4D58-8F99-94C746A471B7}">
      <dgm:prSet phldrT="[Text]" custT="1"/>
      <dgm:spPr/>
      <dgm:t>
        <a:bodyPr/>
        <a:lstStyle/>
        <a:p>
          <a:r>
            <a:rPr lang="en-US" sz="2800" b="1" dirty="0"/>
            <a:t>Inflammatory</a:t>
          </a:r>
        </a:p>
      </dgm:t>
    </dgm:pt>
    <dgm:pt modelId="{C372BEB6-3601-4CD5-9F10-399C73B7890C}" type="parTrans" cxnId="{2041F9C8-26FA-4CCB-A0B0-1A0DA5A7EA5F}">
      <dgm:prSet/>
      <dgm:spPr/>
      <dgm:t>
        <a:bodyPr/>
        <a:lstStyle/>
        <a:p>
          <a:endParaRPr lang="en-US"/>
        </a:p>
      </dgm:t>
    </dgm:pt>
    <dgm:pt modelId="{9BE8CB47-468B-40AB-A602-13024F9626A5}" type="sibTrans" cxnId="{2041F9C8-26FA-4CCB-A0B0-1A0DA5A7EA5F}">
      <dgm:prSet/>
      <dgm:spPr/>
      <dgm:t>
        <a:bodyPr/>
        <a:lstStyle/>
        <a:p>
          <a:endParaRPr lang="en-US"/>
        </a:p>
      </dgm:t>
    </dgm:pt>
    <dgm:pt modelId="{93179929-187B-4B40-91B1-36718D2FCABC}" type="pres">
      <dgm:prSet presAssocID="{22E2FEE0-AAD9-4707-A277-07971E9927D7}" presName="matrix" presStyleCnt="0">
        <dgm:presLayoutVars>
          <dgm:chMax val="1"/>
          <dgm:dir/>
          <dgm:resizeHandles val="exact"/>
        </dgm:presLayoutVars>
      </dgm:prSet>
      <dgm:spPr/>
    </dgm:pt>
    <dgm:pt modelId="{FB21C51A-32C6-4A0B-8F53-066210DE53E4}" type="pres">
      <dgm:prSet presAssocID="{22E2FEE0-AAD9-4707-A277-07971E9927D7}" presName="diamond" presStyleLbl="bgShp" presStyleIdx="0" presStyleCnt="1"/>
      <dgm:spPr/>
    </dgm:pt>
    <dgm:pt modelId="{310340ED-5F71-4BEE-B760-302591987E61}" type="pres">
      <dgm:prSet presAssocID="{22E2FEE0-AAD9-4707-A277-07971E9927D7}" presName="quad1" presStyleLbl="node1" presStyleIdx="0" presStyleCnt="4">
        <dgm:presLayoutVars>
          <dgm:chMax val="0"/>
          <dgm:chPref val="0"/>
          <dgm:bulletEnabled val="1"/>
        </dgm:presLayoutVars>
      </dgm:prSet>
      <dgm:spPr/>
    </dgm:pt>
    <dgm:pt modelId="{797BAB63-5708-4DC4-AF07-CE112269078B}" type="pres">
      <dgm:prSet presAssocID="{22E2FEE0-AAD9-4707-A277-07971E9927D7}" presName="quad2" presStyleLbl="node1" presStyleIdx="1" presStyleCnt="4">
        <dgm:presLayoutVars>
          <dgm:chMax val="0"/>
          <dgm:chPref val="0"/>
          <dgm:bulletEnabled val="1"/>
        </dgm:presLayoutVars>
      </dgm:prSet>
      <dgm:spPr/>
    </dgm:pt>
    <dgm:pt modelId="{CEE6E517-ED3D-4597-B408-139B931E80D1}" type="pres">
      <dgm:prSet presAssocID="{22E2FEE0-AAD9-4707-A277-07971E9927D7}" presName="quad3" presStyleLbl="node1" presStyleIdx="2" presStyleCnt="4">
        <dgm:presLayoutVars>
          <dgm:chMax val="0"/>
          <dgm:chPref val="0"/>
          <dgm:bulletEnabled val="1"/>
        </dgm:presLayoutVars>
      </dgm:prSet>
      <dgm:spPr/>
    </dgm:pt>
    <dgm:pt modelId="{F8791441-22BC-4B35-92E8-F96545E9D11D}" type="pres">
      <dgm:prSet presAssocID="{22E2FEE0-AAD9-4707-A277-07971E9927D7}" presName="quad4" presStyleLbl="node1" presStyleIdx="3" presStyleCnt="4">
        <dgm:presLayoutVars>
          <dgm:chMax val="0"/>
          <dgm:chPref val="0"/>
          <dgm:bulletEnabled val="1"/>
        </dgm:presLayoutVars>
      </dgm:prSet>
      <dgm:spPr/>
    </dgm:pt>
  </dgm:ptLst>
  <dgm:cxnLst>
    <dgm:cxn modelId="{317E7B14-4C53-4716-8742-66D800ADCD39}" srcId="{22E2FEE0-AAD9-4707-A277-07971E9927D7}" destId="{AE9C842F-A959-4A1F-927B-FE29BAD00C38}" srcOrd="1" destOrd="0" parTransId="{948FB344-BAA8-4AE7-9113-D92C0DAC8628}" sibTransId="{7A0F3135-5E0F-420F-9F49-6C036153ADB2}"/>
    <dgm:cxn modelId="{1DE0E125-3CE6-4BDC-9186-6B27DD930691}" type="presOf" srcId="{1B9D514B-8CC0-4D58-8F99-94C746A471B7}" destId="{F8791441-22BC-4B35-92E8-F96545E9D11D}" srcOrd="0" destOrd="0" presId="urn:microsoft.com/office/officeart/2005/8/layout/matrix3"/>
    <dgm:cxn modelId="{0CCBF4A5-BD27-489D-BD57-882DDDFE7066}" srcId="{22E2FEE0-AAD9-4707-A277-07971E9927D7}" destId="{37C895E6-0FE9-4DB2-A7C0-8A488FE9437C}" srcOrd="2" destOrd="0" parTransId="{DB78D243-D39B-4805-8D09-E7092AC3A51D}" sibTransId="{C3238C79-97F9-4E11-B4A8-B1A9CE1DA721}"/>
    <dgm:cxn modelId="{D206AFC2-6D4C-43DF-9D84-EF367137FD3B}" type="presOf" srcId="{37C895E6-0FE9-4DB2-A7C0-8A488FE9437C}" destId="{CEE6E517-ED3D-4597-B408-139B931E80D1}" srcOrd="0" destOrd="0" presId="urn:microsoft.com/office/officeart/2005/8/layout/matrix3"/>
    <dgm:cxn modelId="{2041F9C8-26FA-4CCB-A0B0-1A0DA5A7EA5F}" srcId="{22E2FEE0-AAD9-4707-A277-07971E9927D7}" destId="{1B9D514B-8CC0-4D58-8F99-94C746A471B7}" srcOrd="3" destOrd="0" parTransId="{C372BEB6-3601-4CD5-9F10-399C73B7890C}" sibTransId="{9BE8CB47-468B-40AB-A602-13024F9626A5}"/>
    <dgm:cxn modelId="{5ABAEDCE-234E-4B96-81A7-F33C8F295F84}" type="presOf" srcId="{AE9C842F-A959-4A1F-927B-FE29BAD00C38}" destId="{797BAB63-5708-4DC4-AF07-CE112269078B}" srcOrd="0" destOrd="0" presId="urn:microsoft.com/office/officeart/2005/8/layout/matrix3"/>
    <dgm:cxn modelId="{1050B1D6-7051-4256-9003-DC43FEF29E11}" type="presOf" srcId="{22E2FEE0-AAD9-4707-A277-07971E9927D7}" destId="{93179929-187B-4B40-91B1-36718D2FCABC}" srcOrd="0" destOrd="0" presId="urn:microsoft.com/office/officeart/2005/8/layout/matrix3"/>
    <dgm:cxn modelId="{ED8259DC-34DC-40C7-944B-96E22F1F9D6A}" srcId="{22E2FEE0-AAD9-4707-A277-07971E9927D7}" destId="{A81BAC33-F3E8-4737-B375-5AC0D6A96997}" srcOrd="0" destOrd="0" parTransId="{B5341378-FF2D-479F-BF09-253C03BA1626}" sibTransId="{63AC2300-B61D-4199-A3B3-35B620A5C3DC}"/>
    <dgm:cxn modelId="{8FF151F3-E690-404F-A1FC-388CD99FFD42}" type="presOf" srcId="{A81BAC33-F3E8-4737-B375-5AC0D6A96997}" destId="{310340ED-5F71-4BEE-B760-302591987E61}" srcOrd="0" destOrd="0" presId="urn:microsoft.com/office/officeart/2005/8/layout/matrix3"/>
    <dgm:cxn modelId="{5F035E58-1C6B-4934-9D9E-85FF3132A463}" type="presParOf" srcId="{93179929-187B-4B40-91B1-36718D2FCABC}" destId="{FB21C51A-32C6-4A0B-8F53-066210DE53E4}" srcOrd="0" destOrd="0" presId="urn:microsoft.com/office/officeart/2005/8/layout/matrix3"/>
    <dgm:cxn modelId="{A68E4186-A210-4A64-A770-C39A351F8E51}" type="presParOf" srcId="{93179929-187B-4B40-91B1-36718D2FCABC}" destId="{310340ED-5F71-4BEE-B760-302591987E61}" srcOrd="1" destOrd="0" presId="urn:microsoft.com/office/officeart/2005/8/layout/matrix3"/>
    <dgm:cxn modelId="{212A2FA3-D9DC-4DE3-8CB0-063C95DD502E}" type="presParOf" srcId="{93179929-187B-4B40-91B1-36718D2FCABC}" destId="{797BAB63-5708-4DC4-AF07-CE112269078B}" srcOrd="2" destOrd="0" presId="urn:microsoft.com/office/officeart/2005/8/layout/matrix3"/>
    <dgm:cxn modelId="{1EEA4DFE-C1CC-4827-A20E-3B0816EF8225}" type="presParOf" srcId="{93179929-187B-4B40-91B1-36718D2FCABC}" destId="{CEE6E517-ED3D-4597-B408-139B931E80D1}" srcOrd="3" destOrd="0" presId="urn:microsoft.com/office/officeart/2005/8/layout/matrix3"/>
    <dgm:cxn modelId="{94736EE1-6324-4B5C-8F7C-2AD0FBF62B30}" type="presParOf" srcId="{93179929-187B-4B40-91B1-36718D2FCABC}" destId="{F8791441-22BC-4B35-92E8-F96545E9D1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12A7-3998-4F15-B6DB-2C49BD41A1B6}">
      <dsp:nvSpPr>
        <dsp:cNvPr id="0" name=""/>
        <dsp:cNvSpPr/>
      </dsp:nvSpPr>
      <dsp:spPr>
        <a:xfrm>
          <a:off x="1173" y="0"/>
          <a:ext cx="704088" cy="585216"/>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BA396-B6A4-4026-AA57-E329A58A1605}">
      <dsp:nvSpPr>
        <dsp:cNvPr id="0" name=""/>
        <dsp:cNvSpPr/>
      </dsp:nvSpPr>
      <dsp:spPr>
        <a:xfrm>
          <a:off x="726384" y="0"/>
          <a:ext cx="1194816" cy="58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Afferent Neurons</a:t>
          </a:r>
        </a:p>
      </dsp:txBody>
      <dsp:txXfrm>
        <a:off x="726384" y="0"/>
        <a:ext cx="1194816" cy="585216"/>
      </dsp:txXfrm>
    </dsp:sp>
    <dsp:sp modelId="{108293EC-B493-4576-A72F-5E5BA29A014A}">
      <dsp:nvSpPr>
        <dsp:cNvPr id="0" name=""/>
        <dsp:cNvSpPr/>
      </dsp:nvSpPr>
      <dsp:spPr>
        <a:xfrm>
          <a:off x="212399" y="633984"/>
          <a:ext cx="704088" cy="585216"/>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9B00C5-0739-4B7A-B891-A354D7336997}">
      <dsp:nvSpPr>
        <dsp:cNvPr id="0" name=""/>
        <dsp:cNvSpPr/>
      </dsp:nvSpPr>
      <dsp:spPr>
        <a:xfrm>
          <a:off x="937610" y="633984"/>
          <a:ext cx="1194816" cy="58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Efferent Neurons</a:t>
          </a:r>
        </a:p>
      </dsp:txBody>
      <dsp:txXfrm>
        <a:off x="937610" y="633984"/>
        <a:ext cx="1194816" cy="58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19378-FFC6-4F78-A81B-1259604D2463}">
      <dsp:nvSpPr>
        <dsp:cNvPr id="0" name=""/>
        <dsp:cNvSpPr/>
      </dsp:nvSpPr>
      <dsp:spPr>
        <a:xfrm>
          <a:off x="3322320" y="192"/>
          <a:ext cx="4983480" cy="74972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Active &amp; Passive transport mechanism</a:t>
          </a:r>
        </a:p>
        <a:p>
          <a:pPr marL="171450" lvl="1" indent="-171450" algn="l" defTabSz="755650">
            <a:lnSpc>
              <a:spcPct val="90000"/>
            </a:lnSpc>
            <a:spcBef>
              <a:spcPct val="0"/>
            </a:spcBef>
            <a:spcAft>
              <a:spcPct val="15000"/>
            </a:spcAft>
            <a:buChar char="•"/>
          </a:pPr>
          <a:r>
            <a:rPr lang="en-US" sz="1700" kern="1200" dirty="0"/>
            <a:t>Water potential &amp; diffusion</a:t>
          </a:r>
        </a:p>
      </dsp:txBody>
      <dsp:txXfrm>
        <a:off x="3322320" y="93907"/>
        <a:ext cx="4702335" cy="562291"/>
      </dsp:txXfrm>
    </dsp:sp>
    <dsp:sp modelId="{AABC864F-6520-4CA5-9F14-4CDB5BAA07D2}">
      <dsp:nvSpPr>
        <dsp:cNvPr id="0" name=""/>
        <dsp:cNvSpPr/>
      </dsp:nvSpPr>
      <dsp:spPr>
        <a:xfrm>
          <a:off x="0" y="192"/>
          <a:ext cx="3322320" cy="74972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Short Distance</a:t>
          </a:r>
        </a:p>
      </dsp:txBody>
      <dsp:txXfrm>
        <a:off x="36598" y="36790"/>
        <a:ext cx="3249124" cy="676525"/>
      </dsp:txXfrm>
    </dsp:sp>
    <dsp:sp modelId="{812D8A35-AE5A-4761-B954-F54F6A094C50}">
      <dsp:nvSpPr>
        <dsp:cNvPr id="0" name=""/>
        <dsp:cNvSpPr/>
      </dsp:nvSpPr>
      <dsp:spPr>
        <a:xfrm>
          <a:off x="3322320" y="824886"/>
          <a:ext cx="4983480" cy="749721"/>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Bulk flow in response to the pressure gradient</a:t>
          </a:r>
        </a:p>
        <a:p>
          <a:pPr marL="171450" lvl="1" indent="-171450" algn="l" defTabSz="755650">
            <a:lnSpc>
              <a:spcPct val="90000"/>
            </a:lnSpc>
            <a:spcBef>
              <a:spcPct val="0"/>
            </a:spcBef>
            <a:spcAft>
              <a:spcPct val="15000"/>
            </a:spcAft>
            <a:buChar char="•"/>
          </a:pPr>
          <a:r>
            <a:rPr lang="en-US" sz="1700" kern="1200" dirty="0"/>
            <a:t>Positive pressure / Negative pressure</a:t>
          </a:r>
        </a:p>
      </dsp:txBody>
      <dsp:txXfrm>
        <a:off x="3322320" y="918601"/>
        <a:ext cx="4702335" cy="562291"/>
      </dsp:txXfrm>
    </dsp:sp>
    <dsp:sp modelId="{6A1A20FA-3A18-48D9-866A-9F6F559DECB8}">
      <dsp:nvSpPr>
        <dsp:cNvPr id="0" name=""/>
        <dsp:cNvSpPr/>
      </dsp:nvSpPr>
      <dsp:spPr>
        <a:xfrm>
          <a:off x="0" y="824886"/>
          <a:ext cx="3322320" cy="74972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Long Distance</a:t>
          </a:r>
        </a:p>
      </dsp:txBody>
      <dsp:txXfrm>
        <a:off x="36598" y="861484"/>
        <a:ext cx="3249124" cy="676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1C51A-32C6-4A0B-8F53-066210DE53E4}">
      <dsp:nvSpPr>
        <dsp:cNvPr id="0" name=""/>
        <dsp:cNvSpPr/>
      </dsp:nvSpPr>
      <dsp:spPr>
        <a:xfrm>
          <a:off x="1008112" y="0"/>
          <a:ext cx="6624736" cy="6624736"/>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340ED-5F71-4BEE-B760-302591987E61}">
      <dsp:nvSpPr>
        <dsp:cNvPr id="0" name=""/>
        <dsp:cNvSpPr/>
      </dsp:nvSpPr>
      <dsp:spPr>
        <a:xfrm>
          <a:off x="1637461" y="629349"/>
          <a:ext cx="2583647" cy="25836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Anatomic</a:t>
          </a:r>
        </a:p>
        <a:p>
          <a:pPr marL="0" lvl="0" indent="0" algn="ctr" defTabSz="1244600">
            <a:lnSpc>
              <a:spcPct val="90000"/>
            </a:lnSpc>
            <a:spcBef>
              <a:spcPct val="0"/>
            </a:spcBef>
            <a:spcAft>
              <a:spcPct val="35000"/>
            </a:spcAft>
            <a:buNone/>
          </a:pPr>
          <a:r>
            <a:rPr lang="en-US" sz="1800" b="1" kern="1200" dirty="0"/>
            <a:t>(Skin, Mucus Membrane)</a:t>
          </a:r>
        </a:p>
      </dsp:txBody>
      <dsp:txXfrm>
        <a:off x="1763584" y="755472"/>
        <a:ext cx="2331401" cy="2331401"/>
      </dsp:txXfrm>
    </dsp:sp>
    <dsp:sp modelId="{797BAB63-5708-4DC4-AF07-CE112269078B}">
      <dsp:nvSpPr>
        <dsp:cNvPr id="0" name=""/>
        <dsp:cNvSpPr/>
      </dsp:nvSpPr>
      <dsp:spPr>
        <a:xfrm>
          <a:off x="4419851" y="629349"/>
          <a:ext cx="2583647" cy="25836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Physiologic</a:t>
          </a:r>
        </a:p>
        <a:p>
          <a:pPr marL="0" lvl="0" indent="0" algn="ctr" defTabSz="1244600">
            <a:lnSpc>
              <a:spcPct val="90000"/>
            </a:lnSpc>
            <a:spcBef>
              <a:spcPct val="0"/>
            </a:spcBef>
            <a:spcAft>
              <a:spcPct val="35000"/>
            </a:spcAft>
            <a:buNone/>
          </a:pPr>
          <a:r>
            <a:rPr lang="en-US" sz="1800" b="1" kern="1200" dirty="0"/>
            <a:t>(temperature, Low pH, Chemical Mediators)</a:t>
          </a:r>
          <a:endParaRPr lang="en-US" sz="2400" b="1" kern="1200" dirty="0"/>
        </a:p>
      </dsp:txBody>
      <dsp:txXfrm>
        <a:off x="4545974" y="755472"/>
        <a:ext cx="2331401" cy="2331401"/>
      </dsp:txXfrm>
    </dsp:sp>
    <dsp:sp modelId="{CEE6E517-ED3D-4597-B408-139B931E80D1}">
      <dsp:nvSpPr>
        <dsp:cNvPr id="0" name=""/>
        <dsp:cNvSpPr/>
      </dsp:nvSpPr>
      <dsp:spPr>
        <a:xfrm>
          <a:off x="1637461" y="3411739"/>
          <a:ext cx="2583647" cy="25836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Phagocytic</a:t>
          </a:r>
        </a:p>
        <a:p>
          <a:pPr marL="0" lvl="0" indent="0" algn="ctr" defTabSz="1244600">
            <a:lnSpc>
              <a:spcPct val="90000"/>
            </a:lnSpc>
            <a:spcBef>
              <a:spcPct val="0"/>
            </a:spcBef>
            <a:spcAft>
              <a:spcPct val="35000"/>
            </a:spcAft>
            <a:buNone/>
          </a:pPr>
          <a:r>
            <a:rPr lang="en-US" sz="1800" b="1" kern="1200" dirty="0"/>
            <a:t>(Blood monocytes,  neutrophils, Tissue macrophages)</a:t>
          </a:r>
        </a:p>
      </dsp:txBody>
      <dsp:txXfrm>
        <a:off x="1763584" y="3537862"/>
        <a:ext cx="2331401" cy="2331401"/>
      </dsp:txXfrm>
    </dsp:sp>
    <dsp:sp modelId="{F8791441-22BC-4B35-92E8-F96545E9D11D}">
      <dsp:nvSpPr>
        <dsp:cNvPr id="0" name=""/>
        <dsp:cNvSpPr/>
      </dsp:nvSpPr>
      <dsp:spPr>
        <a:xfrm>
          <a:off x="4419851" y="3411739"/>
          <a:ext cx="2583647" cy="258364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Inflammatory</a:t>
          </a:r>
        </a:p>
      </dsp:txBody>
      <dsp:txXfrm>
        <a:off x="4545974" y="3537862"/>
        <a:ext cx="2331401" cy="2331401"/>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8CC55555-5FE1-443A-8575-61702C3181CC}" type="datetimeFigureOut">
              <a:rPr lang="en-US"/>
              <a:pPr>
                <a:defRPr/>
              </a:pPr>
              <a:t>1/28/2025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7078C80B-C565-4254-8AFD-228CECE25AC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078C80B-C565-4254-8AFD-228CECE25AC1}" type="slidenum">
              <a:rPr lang="en-US" smtClean="0"/>
              <a:pPr>
                <a:defRPr/>
              </a:pPr>
              <a:t>1</a:t>
            </a:fld>
            <a:endParaRPr lang="en-US"/>
          </a:p>
        </p:txBody>
      </p:sp>
    </p:spTree>
    <p:extLst>
      <p:ext uri="{BB962C8B-B14F-4D97-AF65-F5344CB8AC3E}">
        <p14:creationId xmlns:p14="http://schemas.microsoft.com/office/powerpoint/2010/main" val="51814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7078C80B-C565-4254-8AFD-228CECE25AC1}" type="slidenum">
              <a:rPr lang="en-US" smtClean="0"/>
              <a:pPr>
                <a:defRPr/>
              </a:pPr>
              <a:t>6</a:t>
            </a:fld>
            <a:endParaRPr lang="en-US"/>
          </a:p>
        </p:txBody>
      </p:sp>
    </p:spTree>
    <p:extLst>
      <p:ext uri="{BB962C8B-B14F-4D97-AF65-F5344CB8AC3E}">
        <p14:creationId xmlns:p14="http://schemas.microsoft.com/office/powerpoint/2010/main" val="3507489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078C80B-C565-4254-8AFD-228CECE25AC1}" type="slidenum">
              <a:rPr lang="en-US" smtClean="0"/>
              <a:pPr>
                <a:defRPr/>
              </a:pPr>
              <a:t>22</a:t>
            </a:fld>
            <a:endParaRPr lang="en-US"/>
          </a:p>
        </p:txBody>
      </p:sp>
    </p:spTree>
    <p:extLst>
      <p:ext uri="{BB962C8B-B14F-4D97-AF65-F5344CB8AC3E}">
        <p14:creationId xmlns:p14="http://schemas.microsoft.com/office/powerpoint/2010/main" val="387259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984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AAFF5152-5CBA-46A3-9F43-BBCD9EB32F72}" type="slidenum">
              <a:rPr lang="en-US"/>
              <a:pPr/>
              <a:t>‹#›</a:t>
            </a:fld>
            <a:endParaRPr lang="en-US"/>
          </a:p>
        </p:txBody>
      </p:sp>
    </p:spTree>
    <p:extLst>
      <p:ext uri="{BB962C8B-B14F-4D97-AF65-F5344CB8AC3E}">
        <p14:creationId xmlns:p14="http://schemas.microsoft.com/office/powerpoint/2010/main" val="180619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35156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0F062E0-1B4F-4360-94F4-9F0EBF793B9A}" type="datetimeFigureOut">
              <a:rPr lang="en-US"/>
              <a:pPr>
                <a:defRPr/>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11242451-00E6-42BB-BF7D-457C8C28CF6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gif"/><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5BE6053-C6E7-00E8-CD67-0C406B781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63AACAA-306B-315C-F8B5-BE3D26FB3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8,258 Environmental Engineer Illustrations &amp;amp; Clip Art - iStock">
            <a:extLst>
              <a:ext uri="{FF2B5EF4-FFF2-40B4-BE49-F238E27FC236}">
                <a16:creationId xmlns:a16="http://schemas.microsoft.com/office/drawing/2014/main" id="{4910CB81-C465-B4F5-8201-D47624EFB4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CD0AEB09-DFFE-E93F-2065-F2425381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8" descr="COEP Sketch.jpg">
            <a:extLst>
              <a:ext uri="{FF2B5EF4-FFF2-40B4-BE49-F238E27FC236}">
                <a16:creationId xmlns:a16="http://schemas.microsoft.com/office/drawing/2014/main" id="{43D16391-D57D-2B85-6025-29C34C2C81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43" r="12412" b="5"/>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descr="5 Economic Indicators That Affect Business Success [2021 Guide]">
            <a:extLst>
              <a:ext uri="{FF2B5EF4-FFF2-40B4-BE49-F238E27FC236}">
                <a16:creationId xmlns:a16="http://schemas.microsoft.com/office/drawing/2014/main" id="{160D9FAC-5AD9-C978-7A79-EF0456386139}"/>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8" name="AutoShape 6" descr="5 Economic Indicators That Affect Business Success [2021 Guide]">
            <a:extLst>
              <a:ext uri="{FF2B5EF4-FFF2-40B4-BE49-F238E27FC236}">
                <a16:creationId xmlns:a16="http://schemas.microsoft.com/office/drawing/2014/main" id="{D65335B8-1EC7-4C1B-4A3B-EC6BBF85A304}"/>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9" name="AutoShape 8" descr="5 Economic Indicators That Affect Business Success [2021 Guide]">
            <a:extLst>
              <a:ext uri="{FF2B5EF4-FFF2-40B4-BE49-F238E27FC236}">
                <a16:creationId xmlns:a16="http://schemas.microsoft.com/office/drawing/2014/main" id="{3B5B4D01-D376-0AAA-796D-73D64192A71B}"/>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panose="02040502050405020303" pitchFamily="18" charset="0"/>
            </a:endParaRPr>
          </a:p>
        </p:txBody>
      </p:sp>
      <p:sp>
        <p:nvSpPr>
          <p:cNvPr id="11" name="TextBox 10">
            <a:extLst>
              <a:ext uri="{FF2B5EF4-FFF2-40B4-BE49-F238E27FC236}">
                <a16:creationId xmlns:a16="http://schemas.microsoft.com/office/drawing/2014/main" id="{D4135C92-EACC-F5B6-C4B8-88E5F1C2C4EF}"/>
              </a:ext>
            </a:extLst>
          </p:cNvPr>
          <p:cNvSpPr txBox="1"/>
          <p:nvPr/>
        </p:nvSpPr>
        <p:spPr>
          <a:xfrm>
            <a:off x="340011" y="3674641"/>
            <a:ext cx="7658352" cy="2857770"/>
          </a:xfrm>
          <a:prstGeom prst="rect">
            <a:avLst/>
          </a:prstGeom>
          <a:noFill/>
        </p:spPr>
        <p:txBody>
          <a:bodyPr wrap="square" rtlCol="0">
            <a:spAutoFit/>
          </a:bodyPr>
          <a:lstStyle/>
          <a:p>
            <a:pPr marL="342900" marR="0" indent="-342900">
              <a:lnSpc>
                <a:spcPct val="107000"/>
              </a:lnSpc>
              <a:spcBef>
                <a:spcPts val="0"/>
              </a:spcBef>
              <a:spcAft>
                <a:spcPts val="800"/>
              </a:spcAft>
              <a:buFont typeface="Wingdings" panose="05000000000000000000" pitchFamily="2" charset="2"/>
              <a:buChar char="q"/>
            </a:pP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Organ &amp; system: </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Brain &amp; CPU,</a:t>
            </a:r>
            <a:r>
              <a:rPr lang="en-US" sz="2400" b="1"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Eye &amp; Camera, Kidney &amp; Filtration system, Lungs &amp; purification system, Heart &amp; Pumping system</a:t>
            </a:r>
            <a:endParaRPr lang="en-US" sz="2400" kern="100" dirty="0">
              <a:solidFill>
                <a:srgbClr val="C00000"/>
              </a:solidFill>
              <a:effectLst/>
              <a:latin typeface="Calibri" panose="020F0502020204030204" pitchFamily="34" charset="0"/>
              <a:ea typeface="Calibri" panose="020F0502020204030204" pitchFamily="34" charset="0"/>
              <a:cs typeface="Mangal" panose="02040503050203030202" pitchFamily="18" charset="0"/>
            </a:endParaRPr>
          </a:p>
          <a:p>
            <a:pPr marL="342900" indent="-342900">
              <a:buFont typeface="Wingdings" panose="05000000000000000000" pitchFamily="2" charset="2"/>
              <a:buChar char="q"/>
            </a:pPr>
            <a:r>
              <a:rPr lang="en-US" sz="2400" b="1" dirty="0">
                <a:solidFill>
                  <a:srgbClr val="C00000"/>
                </a:solidFill>
                <a:effectLst/>
                <a:latin typeface="Calibri" panose="020F0502020204030204" pitchFamily="34" charset="0"/>
                <a:ea typeface="Calibri" panose="020F0502020204030204" pitchFamily="34" charset="0"/>
              </a:rPr>
              <a:t>Process: </a:t>
            </a:r>
            <a:r>
              <a:rPr lang="en-US" sz="2400" dirty="0">
                <a:solidFill>
                  <a:srgbClr val="C00000"/>
                </a:solidFill>
                <a:effectLst/>
                <a:latin typeface="Calibri" panose="020F0502020204030204" pitchFamily="34" charset="0"/>
                <a:ea typeface="Calibri" panose="020F0502020204030204" pitchFamily="34" charset="0"/>
              </a:rPr>
              <a:t>Photosynthesis &amp; solar cells, xylem &amp; plumbing, thermoregulation in human body &amp; heat transfer in machine, Defense mechanism in organism, Electrical signaling in biology</a:t>
            </a:r>
            <a:endParaRPr lang="en-US" sz="2400" b="1" dirty="0">
              <a:solidFill>
                <a:srgbClr val="C00000"/>
              </a:solidFill>
            </a:endParaRPr>
          </a:p>
        </p:txBody>
      </p:sp>
      <p:sp>
        <p:nvSpPr>
          <p:cNvPr id="12" name="TextBox 11">
            <a:extLst>
              <a:ext uri="{FF2B5EF4-FFF2-40B4-BE49-F238E27FC236}">
                <a16:creationId xmlns:a16="http://schemas.microsoft.com/office/drawing/2014/main" id="{56D3DD0D-ECC2-4245-C87F-497387C201AF}"/>
              </a:ext>
            </a:extLst>
          </p:cNvPr>
          <p:cNvSpPr txBox="1"/>
          <p:nvPr/>
        </p:nvSpPr>
        <p:spPr>
          <a:xfrm>
            <a:off x="390814" y="365932"/>
            <a:ext cx="5874772" cy="954107"/>
          </a:xfrm>
          <a:prstGeom prst="rect">
            <a:avLst/>
          </a:prstGeom>
          <a:noFill/>
        </p:spPr>
        <p:txBody>
          <a:bodyPr wrap="square" rtlCol="0">
            <a:spAutoFit/>
          </a:bodyPr>
          <a:lstStyle/>
          <a:p>
            <a:r>
              <a:rPr lang="en-US" sz="2800" b="1" dirty="0">
                <a:solidFill>
                  <a:srgbClr val="7030A0"/>
                </a:solidFill>
              </a:rPr>
              <a:t>Biology for Engineers (BFE)</a:t>
            </a:r>
          </a:p>
          <a:p>
            <a:r>
              <a:rPr lang="en-US" sz="2800" b="1" dirty="0">
                <a:solidFill>
                  <a:srgbClr val="7030A0"/>
                </a:solidFill>
              </a:rPr>
              <a:t>NEP Complied Syllabus</a:t>
            </a:r>
          </a:p>
        </p:txBody>
      </p:sp>
      <p:pic>
        <p:nvPicPr>
          <p:cNvPr id="13" name="Picture 12" descr="Logo&#10;&#10;Description automatically generated">
            <a:extLst>
              <a:ext uri="{FF2B5EF4-FFF2-40B4-BE49-F238E27FC236}">
                <a16:creationId xmlns:a16="http://schemas.microsoft.com/office/drawing/2014/main" id="{430818EE-5674-4076-7017-AA6C817CA5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8671" y="370251"/>
            <a:ext cx="1611218" cy="1916266"/>
          </a:xfrm>
          <a:prstGeom prst="rect">
            <a:avLst/>
          </a:prstGeom>
        </p:spPr>
      </p:pic>
      <p:sp>
        <p:nvSpPr>
          <p:cNvPr id="14" name="TextBox 13">
            <a:extLst>
              <a:ext uri="{FF2B5EF4-FFF2-40B4-BE49-F238E27FC236}">
                <a16:creationId xmlns:a16="http://schemas.microsoft.com/office/drawing/2014/main" id="{692522CC-E201-84A2-7A73-F744F4471610}"/>
              </a:ext>
            </a:extLst>
          </p:cNvPr>
          <p:cNvSpPr txBox="1"/>
          <p:nvPr/>
        </p:nvSpPr>
        <p:spPr>
          <a:xfrm>
            <a:off x="404875" y="1588182"/>
            <a:ext cx="5508887" cy="1840818"/>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2400" b="1" spc="10" dirty="0">
                <a:solidFill>
                  <a:srgbClr val="00B050"/>
                </a:solidFill>
              </a:rPr>
              <a:t>ANALOGY OF BIOLOGICAL ORGAN/SYSTEM AND ENGINEERING DEVICE/MECHANISM </a:t>
            </a:r>
          </a:p>
          <a:p>
            <a:pPr>
              <a:lnSpc>
                <a:spcPct val="90000"/>
              </a:lnSpc>
              <a:spcBef>
                <a:spcPct val="0"/>
              </a:spcBef>
              <a:spcAft>
                <a:spcPts val="600"/>
              </a:spcAft>
            </a:pPr>
            <a:r>
              <a:rPr lang="en-US" sz="2400" b="1" spc="10" dirty="0">
                <a:solidFill>
                  <a:srgbClr val="00B050"/>
                </a:solidFill>
              </a:rPr>
              <a:t>----------------------------------------------</a:t>
            </a:r>
          </a:p>
          <a:p>
            <a:pPr>
              <a:lnSpc>
                <a:spcPct val="90000"/>
              </a:lnSpc>
              <a:spcBef>
                <a:spcPct val="0"/>
              </a:spcBef>
              <a:spcAft>
                <a:spcPts val="600"/>
              </a:spcAft>
            </a:pPr>
            <a:r>
              <a:rPr lang="en-US" sz="2400" b="1" spc="10" dirty="0">
                <a:solidFill>
                  <a:srgbClr val="00B050"/>
                </a:solidFill>
              </a:rPr>
              <a:t>UNIT 3</a:t>
            </a:r>
          </a:p>
        </p:txBody>
      </p:sp>
    </p:spTree>
    <p:extLst>
      <p:ext uri="{BB962C8B-B14F-4D97-AF65-F5344CB8AC3E}">
        <p14:creationId xmlns:p14="http://schemas.microsoft.com/office/powerpoint/2010/main" val="2235132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ifference Between Filtration and Reabsorption | Compare the Difference  Between Similar Terms"/>
          <p:cNvPicPr>
            <a:picLocks noChangeAspect="1" noChangeArrowheads="1"/>
          </p:cNvPicPr>
          <p:nvPr/>
        </p:nvPicPr>
        <p:blipFill>
          <a:blip r:embed="rId2" cstate="print"/>
          <a:srcRect/>
          <a:stretch>
            <a:fillRect/>
          </a:stretch>
        </p:blipFill>
        <p:spPr bwMode="auto">
          <a:xfrm>
            <a:off x="197734" y="304800"/>
            <a:ext cx="8779395" cy="6248400"/>
          </a:xfrm>
          <a:prstGeom prst="rect">
            <a:avLst/>
          </a:prstGeom>
          <a:noFill/>
        </p:spPr>
      </p:pic>
    </p:spTree>
    <p:extLst>
      <p:ext uri="{BB962C8B-B14F-4D97-AF65-F5344CB8AC3E}">
        <p14:creationId xmlns:p14="http://schemas.microsoft.com/office/powerpoint/2010/main" val="1530589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62C3CB-41F1-6F73-1106-957F071527B2}"/>
              </a:ext>
            </a:extLst>
          </p:cNvPr>
          <p:cNvPicPr>
            <a:picLocks noChangeAspect="1"/>
          </p:cNvPicPr>
          <p:nvPr/>
        </p:nvPicPr>
        <p:blipFill>
          <a:blip r:embed="rId2"/>
          <a:stretch>
            <a:fillRect/>
          </a:stretch>
        </p:blipFill>
        <p:spPr>
          <a:xfrm>
            <a:off x="482600" y="2188050"/>
            <a:ext cx="3971037" cy="2481897"/>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BCAC87-94E9-183B-A1B6-DB04D349547E}"/>
              </a:ext>
            </a:extLst>
          </p:cNvPr>
          <p:cNvPicPr>
            <a:picLocks noChangeAspect="1"/>
          </p:cNvPicPr>
          <p:nvPr/>
        </p:nvPicPr>
        <p:blipFill>
          <a:blip r:embed="rId3"/>
          <a:stretch>
            <a:fillRect/>
          </a:stretch>
        </p:blipFill>
        <p:spPr>
          <a:xfrm>
            <a:off x="4690362" y="2049065"/>
            <a:ext cx="3971037" cy="2759870"/>
          </a:xfrm>
          <a:prstGeom prst="rect">
            <a:avLst/>
          </a:prstGeom>
        </p:spPr>
      </p:pic>
    </p:spTree>
    <p:extLst>
      <p:ext uri="{BB962C8B-B14F-4D97-AF65-F5344CB8AC3E}">
        <p14:creationId xmlns:p14="http://schemas.microsoft.com/office/powerpoint/2010/main" val="127204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l="27500" t="28444" r="29500" b="24445"/>
          <a:stretch>
            <a:fillRect/>
          </a:stretch>
        </p:blipFill>
        <p:spPr bwMode="auto">
          <a:xfrm>
            <a:off x="228599" y="304800"/>
            <a:ext cx="8778815" cy="5410200"/>
          </a:xfrm>
          <a:prstGeom prst="rect">
            <a:avLst/>
          </a:prstGeom>
          <a:noFill/>
          <a:ln w="9525">
            <a:noFill/>
            <a:miter lim="800000"/>
            <a:headEnd/>
            <a:tailEnd/>
          </a:ln>
        </p:spPr>
      </p:pic>
    </p:spTree>
    <p:extLst>
      <p:ext uri="{BB962C8B-B14F-4D97-AF65-F5344CB8AC3E}">
        <p14:creationId xmlns:p14="http://schemas.microsoft.com/office/powerpoint/2010/main" val="347440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l="25000" t="19556" r="24500" b="8444"/>
          <a:stretch>
            <a:fillRect/>
          </a:stretch>
        </p:blipFill>
        <p:spPr bwMode="auto">
          <a:xfrm>
            <a:off x="228600" y="381000"/>
            <a:ext cx="7696200" cy="6172200"/>
          </a:xfrm>
          <a:prstGeom prst="rect">
            <a:avLst/>
          </a:prstGeom>
          <a:noFill/>
          <a:ln w="9525">
            <a:noFill/>
            <a:miter lim="800000"/>
            <a:headEnd/>
            <a:tailEnd/>
          </a:ln>
        </p:spPr>
      </p:pic>
    </p:spTree>
    <p:extLst>
      <p:ext uri="{BB962C8B-B14F-4D97-AF65-F5344CB8AC3E}">
        <p14:creationId xmlns:p14="http://schemas.microsoft.com/office/powerpoint/2010/main" val="259942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4356FCE8-14AA-1E38-F3F7-7E52FB619D9B}"/>
              </a:ext>
            </a:extLst>
          </p:cNvPr>
          <p:cNvSpPr/>
          <p:nvPr/>
        </p:nvSpPr>
        <p:spPr>
          <a:xfrm>
            <a:off x="5715000" y="381000"/>
            <a:ext cx="3124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Lungs &amp; Purification</a:t>
            </a:r>
          </a:p>
        </p:txBody>
      </p:sp>
      <p:pic>
        <p:nvPicPr>
          <p:cNvPr id="4" name="Picture 3">
            <a:extLst>
              <a:ext uri="{FF2B5EF4-FFF2-40B4-BE49-F238E27FC236}">
                <a16:creationId xmlns:a16="http://schemas.microsoft.com/office/drawing/2014/main" id="{46ECC0F7-AA9D-2B0D-B3C7-CD605F1A563F}"/>
              </a:ext>
            </a:extLst>
          </p:cNvPr>
          <p:cNvPicPr>
            <a:picLocks noChangeAspect="1"/>
          </p:cNvPicPr>
          <p:nvPr/>
        </p:nvPicPr>
        <p:blipFill>
          <a:blip r:embed="rId2"/>
          <a:stretch>
            <a:fillRect/>
          </a:stretch>
        </p:blipFill>
        <p:spPr>
          <a:xfrm>
            <a:off x="366049" y="188640"/>
            <a:ext cx="5561195" cy="4896544"/>
          </a:xfrm>
          <a:prstGeom prst="rect">
            <a:avLst/>
          </a:prstGeom>
        </p:spPr>
      </p:pic>
    </p:spTree>
    <p:extLst>
      <p:ext uri="{BB962C8B-B14F-4D97-AF65-F5344CB8AC3E}">
        <p14:creationId xmlns:p14="http://schemas.microsoft.com/office/powerpoint/2010/main" val="60835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778B82D2-11AC-39E3-4B0D-1D7A7D0A2285}"/>
              </a:ext>
            </a:extLst>
          </p:cNvPr>
          <p:cNvSpPr/>
          <p:nvPr/>
        </p:nvSpPr>
        <p:spPr>
          <a:xfrm>
            <a:off x="5715000" y="381000"/>
            <a:ext cx="3124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Heart &amp; Pumping </a:t>
            </a:r>
          </a:p>
        </p:txBody>
      </p:sp>
      <p:pic>
        <p:nvPicPr>
          <p:cNvPr id="2050" name="Picture 2" descr="Heart - Pump Of The Circulatory System - Function of the Heart">
            <a:extLst>
              <a:ext uri="{FF2B5EF4-FFF2-40B4-BE49-F238E27FC236}">
                <a16:creationId xmlns:a16="http://schemas.microsoft.com/office/drawing/2014/main" id="{DFA78FE0-B3AB-D864-CD5D-4A62A1D619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35"/>
          <a:stretch/>
        </p:blipFill>
        <p:spPr bwMode="auto">
          <a:xfrm>
            <a:off x="304800" y="1700808"/>
            <a:ext cx="8731696" cy="498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4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4B1E6E55-DBB5-5732-82FC-470C08D41541}"/>
              </a:ext>
            </a:extLst>
          </p:cNvPr>
          <p:cNvSpPr/>
          <p:nvPr/>
        </p:nvSpPr>
        <p:spPr>
          <a:xfrm>
            <a:off x="5806773" y="1322039"/>
            <a:ext cx="2601416" cy="59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Photosynthesis</a:t>
            </a:r>
          </a:p>
        </p:txBody>
      </p:sp>
      <p:pic>
        <p:nvPicPr>
          <p:cNvPr id="3076" name="Picture 4">
            <a:extLst>
              <a:ext uri="{FF2B5EF4-FFF2-40B4-BE49-F238E27FC236}">
                <a16:creationId xmlns:a16="http://schemas.microsoft.com/office/drawing/2014/main" id="{BD5AC11A-0298-2324-CEAC-35BE021B0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84584" cy="384353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95CF68A-9FF2-C0B3-7B64-8B2D980A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851" y="3040667"/>
            <a:ext cx="4075261" cy="381733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19331F1B-2E53-6A48-BB28-341313EDDF1D}"/>
              </a:ext>
            </a:extLst>
          </p:cNvPr>
          <p:cNvSpPr/>
          <p:nvPr/>
        </p:nvSpPr>
        <p:spPr>
          <a:xfrm>
            <a:off x="1484180" y="4661301"/>
            <a:ext cx="201622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Solar cells</a:t>
            </a:r>
          </a:p>
        </p:txBody>
      </p:sp>
    </p:spTree>
    <p:extLst>
      <p:ext uri="{BB962C8B-B14F-4D97-AF65-F5344CB8AC3E}">
        <p14:creationId xmlns:p14="http://schemas.microsoft.com/office/powerpoint/2010/main" val="171307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earchers develop efficient solar cell technology by mimicking plants'  photosynthesis process">
            <a:extLst>
              <a:ext uri="{FF2B5EF4-FFF2-40B4-BE49-F238E27FC236}">
                <a16:creationId xmlns:a16="http://schemas.microsoft.com/office/drawing/2014/main" id="{4FDB9D73-653A-BAA5-C0A7-A6AA372C3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36" y="152636"/>
            <a:ext cx="6552728"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44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763" y="963885"/>
            <a:ext cx="9134475" cy="5705475"/>
          </a:xfrm>
          <a:prstGeom prst="rect">
            <a:avLst/>
          </a:prstGeom>
          <a:noFill/>
          <a:ln w="9525">
            <a:noFill/>
            <a:miter lim="800000"/>
            <a:headEnd/>
            <a:tailEnd/>
          </a:ln>
          <a:effectLst/>
        </p:spPr>
      </p:pic>
      <p:sp>
        <p:nvSpPr>
          <p:cNvPr id="2" name="Rectangle: Rounded Corners 1">
            <a:extLst>
              <a:ext uri="{FF2B5EF4-FFF2-40B4-BE49-F238E27FC236}">
                <a16:creationId xmlns:a16="http://schemas.microsoft.com/office/drawing/2014/main" id="{9382FC49-2D82-30E9-33A8-D287DEA91DF1}"/>
              </a:ext>
            </a:extLst>
          </p:cNvPr>
          <p:cNvSpPr/>
          <p:nvPr/>
        </p:nvSpPr>
        <p:spPr>
          <a:xfrm>
            <a:off x="3995936" y="260648"/>
            <a:ext cx="4824536" cy="5760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Smart Vascular System in Plants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61913" y="823913"/>
            <a:ext cx="9020175" cy="52101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9000" t="22222" r="26500" b="4000"/>
          <a:stretch>
            <a:fillRect/>
          </a:stretch>
        </p:blipFill>
        <p:spPr bwMode="auto">
          <a:xfrm>
            <a:off x="5943600" y="1295400"/>
            <a:ext cx="2601817" cy="1981200"/>
          </a:xfrm>
          <a:prstGeom prst="rect">
            <a:avLst/>
          </a:prstGeom>
          <a:noFill/>
          <a:ln w="9525">
            <a:noFill/>
            <a:miter lim="800000"/>
            <a:headEnd/>
            <a:tailEnd/>
          </a:ln>
        </p:spPr>
      </p:pic>
      <p:sp>
        <p:nvSpPr>
          <p:cNvPr id="5" name="Rounded Rectangle 4"/>
          <p:cNvSpPr/>
          <p:nvPr/>
        </p:nvSpPr>
        <p:spPr>
          <a:xfrm>
            <a:off x="5715000" y="381000"/>
            <a:ext cx="3124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Brain &amp; Computer</a:t>
            </a:r>
          </a:p>
        </p:txBody>
      </p:sp>
      <p:pic>
        <p:nvPicPr>
          <p:cNvPr id="1028" name="Picture 4" descr="Computer vs Brain. Analogy | by Chesway Theway | Designerd | Medium"/>
          <p:cNvPicPr>
            <a:picLocks noChangeAspect="1" noChangeArrowheads="1"/>
          </p:cNvPicPr>
          <p:nvPr/>
        </p:nvPicPr>
        <p:blipFill>
          <a:blip r:embed="rId3" cstate="print"/>
          <a:srcRect/>
          <a:stretch>
            <a:fillRect/>
          </a:stretch>
        </p:blipFill>
        <p:spPr bwMode="auto">
          <a:xfrm>
            <a:off x="714375" y="533400"/>
            <a:ext cx="5000625" cy="2781300"/>
          </a:xfrm>
          <a:prstGeom prst="rect">
            <a:avLst/>
          </a:prstGeom>
          <a:noFill/>
        </p:spPr>
      </p:pic>
      <p:graphicFrame>
        <p:nvGraphicFramePr>
          <p:cNvPr id="7" name="Diagram 6"/>
          <p:cNvGraphicFramePr/>
          <p:nvPr/>
        </p:nvGraphicFramePr>
        <p:xfrm>
          <a:off x="152400" y="3200400"/>
          <a:ext cx="2133600" cy="121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Table 7"/>
          <p:cNvGraphicFramePr>
            <a:graphicFrameLocks noGrp="1"/>
          </p:cNvGraphicFramePr>
          <p:nvPr/>
        </p:nvGraphicFramePr>
        <p:xfrm>
          <a:off x="2362200" y="3657600"/>
          <a:ext cx="5867400" cy="259588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Human</a:t>
                      </a:r>
                    </a:p>
                  </a:txBody>
                  <a:tcPr/>
                </a:tc>
                <a:tc>
                  <a:txBody>
                    <a:bodyPr/>
                    <a:lstStyle/>
                    <a:p>
                      <a:r>
                        <a:rPr lang="en-US" dirty="0"/>
                        <a:t>Computer</a:t>
                      </a:r>
                    </a:p>
                  </a:txBody>
                  <a:tcPr/>
                </a:tc>
                <a:extLst>
                  <a:ext uri="{0D108BD9-81ED-4DB2-BD59-A6C34878D82A}">
                    <a16:rowId xmlns:a16="http://schemas.microsoft.com/office/drawing/2014/main" val="10000"/>
                  </a:ext>
                </a:extLst>
              </a:tr>
              <a:tr h="370840">
                <a:tc>
                  <a:txBody>
                    <a:bodyPr/>
                    <a:lstStyle/>
                    <a:p>
                      <a:r>
                        <a:rPr lang="en-US" dirty="0"/>
                        <a:t>Task management</a:t>
                      </a:r>
                    </a:p>
                  </a:txBody>
                  <a:tcPr/>
                </a:tc>
                <a:tc>
                  <a:txBody>
                    <a:bodyPr/>
                    <a:lstStyle/>
                    <a:p>
                      <a:r>
                        <a:rPr lang="en-US" dirty="0"/>
                        <a:t>Brain parts</a:t>
                      </a:r>
                    </a:p>
                  </a:txBody>
                  <a:tcPr/>
                </a:tc>
                <a:tc>
                  <a:txBody>
                    <a:bodyPr/>
                    <a:lstStyle/>
                    <a:p>
                      <a:r>
                        <a:rPr lang="en-US" dirty="0"/>
                        <a:t>Software</a:t>
                      </a:r>
                    </a:p>
                  </a:txBody>
                  <a:tcPr/>
                </a:tc>
                <a:extLst>
                  <a:ext uri="{0D108BD9-81ED-4DB2-BD59-A6C34878D82A}">
                    <a16:rowId xmlns:a16="http://schemas.microsoft.com/office/drawing/2014/main" val="10001"/>
                  </a:ext>
                </a:extLst>
              </a:tr>
              <a:tr h="370840">
                <a:tc>
                  <a:txBody>
                    <a:bodyPr/>
                    <a:lstStyle/>
                    <a:p>
                      <a:r>
                        <a:rPr lang="en-US" dirty="0"/>
                        <a:t>Working memory</a:t>
                      </a:r>
                    </a:p>
                  </a:txBody>
                  <a:tcPr/>
                </a:tc>
                <a:tc>
                  <a:txBody>
                    <a:bodyPr/>
                    <a:lstStyle/>
                    <a:p>
                      <a:endParaRPr lang="en-US" dirty="0"/>
                    </a:p>
                  </a:txBody>
                  <a:tcPr/>
                </a:tc>
                <a:tc>
                  <a:txBody>
                    <a:bodyPr/>
                    <a:lstStyle/>
                    <a:p>
                      <a:r>
                        <a:rPr lang="en-US" dirty="0"/>
                        <a:t>CPU Cache</a:t>
                      </a:r>
                    </a:p>
                  </a:txBody>
                  <a:tcPr/>
                </a:tc>
                <a:extLst>
                  <a:ext uri="{0D108BD9-81ED-4DB2-BD59-A6C34878D82A}">
                    <a16:rowId xmlns:a16="http://schemas.microsoft.com/office/drawing/2014/main" val="10002"/>
                  </a:ext>
                </a:extLst>
              </a:tr>
              <a:tr h="370840">
                <a:tc>
                  <a:txBody>
                    <a:bodyPr/>
                    <a:lstStyle/>
                    <a:p>
                      <a:r>
                        <a:rPr lang="en-US" dirty="0"/>
                        <a:t>Short memory</a:t>
                      </a:r>
                    </a:p>
                  </a:txBody>
                  <a:tcPr/>
                </a:tc>
                <a:tc>
                  <a:txBody>
                    <a:bodyPr/>
                    <a:lstStyle/>
                    <a:p>
                      <a:r>
                        <a:rPr lang="en-US" dirty="0"/>
                        <a:t>Hippocampus</a:t>
                      </a:r>
                    </a:p>
                  </a:txBody>
                  <a:tcPr/>
                </a:tc>
                <a:tc>
                  <a:txBody>
                    <a:bodyPr/>
                    <a:lstStyle/>
                    <a:p>
                      <a:r>
                        <a:rPr lang="en-US" dirty="0"/>
                        <a:t>RAM</a:t>
                      </a:r>
                    </a:p>
                  </a:txBody>
                  <a:tcPr/>
                </a:tc>
                <a:extLst>
                  <a:ext uri="{0D108BD9-81ED-4DB2-BD59-A6C34878D82A}">
                    <a16:rowId xmlns:a16="http://schemas.microsoft.com/office/drawing/2014/main" val="10003"/>
                  </a:ext>
                </a:extLst>
              </a:tr>
              <a:tr h="370840">
                <a:tc>
                  <a:txBody>
                    <a:bodyPr/>
                    <a:lstStyle/>
                    <a:p>
                      <a:r>
                        <a:rPr lang="en-US" dirty="0"/>
                        <a:t>Long memory</a:t>
                      </a:r>
                    </a:p>
                  </a:txBody>
                  <a:tcPr/>
                </a:tc>
                <a:tc>
                  <a:txBody>
                    <a:bodyPr/>
                    <a:lstStyle/>
                    <a:p>
                      <a:r>
                        <a:rPr lang="en-US" dirty="0"/>
                        <a:t>Cortex</a:t>
                      </a:r>
                    </a:p>
                  </a:txBody>
                  <a:tcPr/>
                </a:tc>
                <a:tc>
                  <a:txBody>
                    <a:bodyPr/>
                    <a:lstStyle/>
                    <a:p>
                      <a:r>
                        <a:rPr lang="en-US" dirty="0"/>
                        <a:t>HD</a:t>
                      </a:r>
                    </a:p>
                  </a:txBody>
                  <a:tcPr/>
                </a:tc>
                <a:extLst>
                  <a:ext uri="{0D108BD9-81ED-4DB2-BD59-A6C34878D82A}">
                    <a16:rowId xmlns:a16="http://schemas.microsoft.com/office/drawing/2014/main" val="10004"/>
                  </a:ext>
                </a:extLst>
              </a:tr>
              <a:tr h="370840">
                <a:tc>
                  <a:txBody>
                    <a:bodyPr/>
                    <a:lstStyle/>
                    <a:p>
                      <a:r>
                        <a:rPr lang="en-US" dirty="0"/>
                        <a:t>Programmable</a:t>
                      </a:r>
                    </a:p>
                  </a:txBody>
                  <a:tcPr/>
                </a:tc>
                <a:tc>
                  <a:txBody>
                    <a:bodyPr/>
                    <a:lstStyle/>
                    <a:p>
                      <a:r>
                        <a:rPr lang="en-US" dirty="0"/>
                        <a:t>??</a:t>
                      </a:r>
                    </a:p>
                  </a:txBody>
                  <a:tcPr/>
                </a:tc>
                <a:tc>
                  <a:txBody>
                    <a:bodyPr/>
                    <a:lstStyle/>
                    <a:p>
                      <a:r>
                        <a:rPr lang="en-US" dirty="0"/>
                        <a:t>Yes</a:t>
                      </a:r>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r>
                        <a:rPr lang="en-US" dirty="0"/>
                        <a:t>Neuron network</a:t>
                      </a:r>
                    </a:p>
                  </a:txBody>
                  <a:tcPr/>
                </a:tc>
                <a:tc>
                  <a:txBody>
                    <a:bodyPr/>
                    <a:lstStyle/>
                    <a:p>
                      <a:r>
                        <a:rPr lang="en-US" dirty="0"/>
                        <a:t>ANN</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91499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71438" y="585788"/>
            <a:ext cx="9001125" cy="568642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76200" y="2759562"/>
            <a:ext cx="9067800" cy="4022237"/>
          </a:xfrm>
          <a:prstGeom prst="rect">
            <a:avLst/>
          </a:prstGeom>
          <a:noFill/>
          <a:ln w="9525">
            <a:noFill/>
            <a:miter lim="800000"/>
            <a:headEnd/>
            <a:tailEnd/>
          </a:ln>
          <a:effectLst/>
        </p:spPr>
      </p:pic>
      <p:graphicFrame>
        <p:nvGraphicFramePr>
          <p:cNvPr id="4" name="Diagram 3"/>
          <p:cNvGraphicFramePr/>
          <p:nvPr/>
        </p:nvGraphicFramePr>
        <p:xfrm>
          <a:off x="457200" y="609600"/>
          <a:ext cx="8305800" cy="157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47625" y="66675"/>
            <a:ext cx="9048750" cy="67246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47975" y="104775"/>
            <a:ext cx="6067425" cy="6648450"/>
          </a:xfrm>
          <a:prstGeom prst="rect">
            <a:avLst/>
          </a:prstGeom>
          <a:noFill/>
          <a:ln w="9525">
            <a:noFill/>
            <a:miter lim="800000"/>
            <a:headEnd/>
            <a:tailEnd/>
          </a:ln>
          <a:effectLst/>
        </p:spPr>
      </p:pic>
      <p:sp>
        <p:nvSpPr>
          <p:cNvPr id="3" name="Up Arrow 2"/>
          <p:cNvSpPr/>
          <p:nvPr/>
        </p:nvSpPr>
        <p:spPr>
          <a:xfrm>
            <a:off x="457200" y="4572000"/>
            <a:ext cx="457200" cy="17526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2209800" y="457200"/>
            <a:ext cx="381000" cy="17526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1066800" y="4495800"/>
            <a:ext cx="2057400" cy="1815882"/>
          </a:xfrm>
          <a:prstGeom prst="rect">
            <a:avLst/>
          </a:prstGeom>
          <a:noFill/>
        </p:spPr>
        <p:txBody>
          <a:bodyPr wrap="square" rtlCol="0">
            <a:spAutoFit/>
          </a:bodyPr>
          <a:lstStyle/>
          <a:p>
            <a:r>
              <a:rPr lang="en-US" sz="2800" b="1" dirty="0">
                <a:solidFill>
                  <a:srgbClr val="00B050"/>
                </a:solidFill>
              </a:rPr>
              <a:t>Positive pressure:  </a:t>
            </a:r>
          </a:p>
          <a:p>
            <a:r>
              <a:rPr lang="en-US" sz="2800" b="1" dirty="0">
                <a:solidFill>
                  <a:srgbClr val="00B050"/>
                </a:solidFill>
              </a:rPr>
              <a:t>Root pressure</a:t>
            </a:r>
          </a:p>
        </p:txBody>
      </p:sp>
      <p:sp>
        <p:nvSpPr>
          <p:cNvPr id="7" name="TextBox 6"/>
          <p:cNvSpPr txBox="1"/>
          <p:nvPr/>
        </p:nvSpPr>
        <p:spPr>
          <a:xfrm>
            <a:off x="152400" y="381000"/>
            <a:ext cx="1905000" cy="2246769"/>
          </a:xfrm>
          <a:prstGeom prst="rect">
            <a:avLst/>
          </a:prstGeom>
          <a:noFill/>
        </p:spPr>
        <p:txBody>
          <a:bodyPr wrap="square" rtlCol="0">
            <a:spAutoFit/>
          </a:bodyPr>
          <a:lstStyle/>
          <a:p>
            <a:r>
              <a:rPr lang="en-US" sz="2800" b="1" dirty="0">
                <a:solidFill>
                  <a:srgbClr val="92D050"/>
                </a:solidFill>
              </a:rPr>
              <a:t>Negative pressure: </a:t>
            </a:r>
          </a:p>
          <a:p>
            <a:r>
              <a:rPr lang="en-US" sz="2800" b="1" dirty="0">
                <a:solidFill>
                  <a:srgbClr val="92D050"/>
                </a:solidFill>
              </a:rPr>
              <a:t>Cohesion tension theory</a:t>
            </a:r>
          </a:p>
        </p:txBody>
      </p:sp>
      <p:sp>
        <p:nvSpPr>
          <p:cNvPr id="8" name="TextBox 7"/>
          <p:cNvSpPr txBox="1"/>
          <p:nvPr/>
        </p:nvSpPr>
        <p:spPr>
          <a:xfrm>
            <a:off x="228600" y="2667000"/>
            <a:ext cx="2895600" cy="1815882"/>
          </a:xfrm>
          <a:prstGeom prst="rect">
            <a:avLst/>
          </a:prstGeom>
          <a:noFill/>
        </p:spPr>
        <p:txBody>
          <a:bodyPr wrap="square" rtlCol="0">
            <a:spAutoFit/>
          </a:bodyPr>
          <a:lstStyle/>
          <a:p>
            <a:r>
              <a:rPr lang="en-US" sz="2800" b="1" dirty="0">
                <a:solidFill>
                  <a:srgbClr val="C00000"/>
                </a:solidFill>
              </a:rPr>
              <a:t>Theories for water uptake through xylem tissue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28600" y="228600"/>
            <a:ext cx="7543800" cy="658847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2400" y="152400"/>
            <a:ext cx="8686800" cy="6400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615"/>
            <a:ext cx="9144000" cy="584775"/>
          </a:xfrm>
          <a:prstGeom prst="rect">
            <a:avLst/>
          </a:prstGeom>
          <a:noFill/>
        </p:spPr>
        <p:txBody>
          <a:bodyPr wrap="square" rtlCol="0">
            <a:spAutoFit/>
          </a:bodyPr>
          <a:lstStyle/>
          <a:p>
            <a:r>
              <a:rPr lang="en-US" sz="3200" b="1" dirty="0">
                <a:solidFill>
                  <a:srgbClr val="7030A0"/>
                </a:solidFill>
              </a:rPr>
              <a:t>Problems to the water movements through xylem …</a:t>
            </a:r>
          </a:p>
        </p:txBody>
      </p:sp>
      <p:sp>
        <p:nvSpPr>
          <p:cNvPr id="3" name="TextBox 2"/>
          <p:cNvSpPr txBox="1"/>
          <p:nvPr/>
        </p:nvSpPr>
        <p:spPr>
          <a:xfrm>
            <a:off x="323528" y="993531"/>
            <a:ext cx="2819400" cy="5693866"/>
          </a:xfrm>
          <a:prstGeom prst="rect">
            <a:avLst/>
          </a:prstGeom>
          <a:noFill/>
        </p:spPr>
        <p:txBody>
          <a:bodyPr wrap="square" rtlCol="0">
            <a:spAutoFit/>
          </a:bodyPr>
          <a:lstStyle/>
          <a:p>
            <a:r>
              <a:rPr lang="en-US" sz="2800" b="1" dirty="0">
                <a:solidFill>
                  <a:srgbClr val="C00000"/>
                </a:solidFill>
              </a:rPr>
              <a:t>Embolism</a:t>
            </a:r>
            <a:r>
              <a:rPr lang="en-US" sz="2800" dirty="0"/>
              <a:t>: Xylem vessels are blocked by the air </a:t>
            </a:r>
          </a:p>
          <a:p>
            <a:r>
              <a:rPr lang="en-US" sz="2800" dirty="0"/>
              <a:t>Solution:  Water moves around the obstacle till it gets cleared or a valve like structure (TORUS) offers a bypass for the movement</a:t>
            </a:r>
          </a:p>
        </p:txBody>
      </p:sp>
      <p:pic>
        <p:nvPicPr>
          <p:cNvPr id="4" name="Picture 3" descr="EmbolismRLHG_thumb2.jpg"/>
          <p:cNvPicPr>
            <a:picLocks noChangeAspect="1"/>
          </p:cNvPicPr>
          <p:nvPr/>
        </p:nvPicPr>
        <p:blipFill>
          <a:blip r:embed="rId2"/>
          <a:stretch>
            <a:fillRect/>
          </a:stretch>
        </p:blipFill>
        <p:spPr>
          <a:xfrm>
            <a:off x="3048000" y="999838"/>
            <a:ext cx="6096000" cy="464526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crose loading in pholem.jpg"/>
          <p:cNvPicPr>
            <a:picLocks noChangeAspect="1"/>
          </p:cNvPicPr>
          <p:nvPr/>
        </p:nvPicPr>
        <p:blipFill>
          <a:blip r:embed="rId2"/>
          <a:stretch>
            <a:fillRect/>
          </a:stretch>
        </p:blipFill>
        <p:spPr>
          <a:xfrm>
            <a:off x="76200" y="2514600"/>
            <a:ext cx="8973880" cy="4267200"/>
          </a:xfrm>
          <a:prstGeom prst="rect">
            <a:avLst/>
          </a:prstGeom>
        </p:spPr>
      </p:pic>
      <p:sp>
        <p:nvSpPr>
          <p:cNvPr id="3" name="TextBox 2"/>
          <p:cNvSpPr txBox="1"/>
          <p:nvPr/>
        </p:nvSpPr>
        <p:spPr>
          <a:xfrm>
            <a:off x="304800" y="381000"/>
            <a:ext cx="8458200" cy="1815882"/>
          </a:xfrm>
          <a:prstGeom prst="rect">
            <a:avLst/>
          </a:prstGeom>
          <a:noFill/>
        </p:spPr>
        <p:txBody>
          <a:bodyPr wrap="square" rtlCol="0">
            <a:spAutoFit/>
          </a:bodyPr>
          <a:lstStyle/>
          <a:p>
            <a:r>
              <a:rPr lang="en-US" sz="2800" dirty="0"/>
              <a:t>Photosynthetic tissues of plants (</a:t>
            </a:r>
            <a:r>
              <a:rPr lang="en-US" sz="2800" dirty="0" err="1">
                <a:solidFill>
                  <a:srgbClr val="C00000"/>
                </a:solidFill>
              </a:rPr>
              <a:t>autotrophs</a:t>
            </a:r>
            <a:r>
              <a:rPr lang="en-US" sz="2800" dirty="0"/>
              <a:t>) have to provide synthesized products to non photosynthetic (</a:t>
            </a:r>
            <a:r>
              <a:rPr lang="en-US" sz="2800" dirty="0" err="1">
                <a:solidFill>
                  <a:srgbClr val="C00000"/>
                </a:solidFill>
              </a:rPr>
              <a:t>heterotrophs</a:t>
            </a:r>
            <a:r>
              <a:rPr lang="en-US" sz="2800" dirty="0"/>
              <a:t>). </a:t>
            </a:r>
          </a:p>
          <a:p>
            <a:r>
              <a:rPr lang="en-US" sz="2800" dirty="0"/>
              <a:t>Carbohydrates are either in the form of </a:t>
            </a:r>
            <a:r>
              <a:rPr lang="en-US" sz="2800" dirty="0">
                <a:solidFill>
                  <a:srgbClr val="C00000"/>
                </a:solidFill>
              </a:rPr>
              <a:t>starch</a:t>
            </a:r>
            <a:r>
              <a:rPr lang="en-US" sz="2800" dirty="0"/>
              <a:t> or </a:t>
            </a:r>
            <a:r>
              <a:rPr lang="en-US" sz="2800" dirty="0">
                <a:solidFill>
                  <a:srgbClr val="C00000"/>
                </a:solidFill>
              </a:rPr>
              <a:t>sucrose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8575" y="1428750"/>
            <a:ext cx="9086850" cy="40005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2400" y="152400"/>
            <a:ext cx="5410200" cy="669437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98DE77-A6D8-DCAB-C7D9-F8663C11B8AA}"/>
              </a:ext>
            </a:extLst>
          </p:cNvPr>
          <p:cNvSpPr txBox="1"/>
          <p:nvPr/>
        </p:nvSpPr>
        <p:spPr>
          <a:xfrm>
            <a:off x="323528" y="294817"/>
            <a:ext cx="7056784" cy="3477875"/>
          </a:xfrm>
          <a:prstGeom prst="rect">
            <a:avLst/>
          </a:prstGeom>
          <a:noFill/>
        </p:spPr>
        <p:txBody>
          <a:bodyPr wrap="square">
            <a:spAutoFit/>
          </a:bodyPr>
          <a:lstStyle/>
          <a:p>
            <a:pPr algn="l"/>
            <a:r>
              <a:rPr lang="en-US" sz="2000" b="1" i="0" dirty="0">
                <a:solidFill>
                  <a:srgbClr val="555555"/>
                </a:solidFill>
                <a:effectLst/>
                <a:latin typeface="+mn-lt"/>
              </a:rPr>
              <a:t>Functions of BRAIN</a:t>
            </a:r>
          </a:p>
          <a:p>
            <a:pPr algn="l"/>
            <a:endParaRPr lang="en-US" sz="2000" b="0" i="0" dirty="0">
              <a:solidFill>
                <a:srgbClr val="555555"/>
              </a:solidFill>
              <a:effectLst/>
              <a:latin typeface="+mn-lt"/>
            </a:endParaRPr>
          </a:p>
          <a:p>
            <a:pPr marL="342900" indent="-342900" algn="l">
              <a:buFont typeface="Wingdings" panose="05000000000000000000" pitchFamily="2" charset="2"/>
              <a:buChar char="q"/>
            </a:pPr>
            <a:r>
              <a:rPr lang="en-US" sz="2000" b="0" i="0" dirty="0">
                <a:solidFill>
                  <a:srgbClr val="555555"/>
                </a:solidFill>
                <a:effectLst/>
                <a:latin typeface="+mn-lt"/>
              </a:rPr>
              <a:t>Thoughts and decisions.</a:t>
            </a:r>
          </a:p>
          <a:p>
            <a:pPr marL="342900" indent="-342900" algn="l">
              <a:buFont typeface="Wingdings" panose="05000000000000000000" pitchFamily="2" charset="2"/>
              <a:buChar char="q"/>
            </a:pPr>
            <a:r>
              <a:rPr lang="en-US" sz="2000" b="0" i="0" dirty="0">
                <a:solidFill>
                  <a:srgbClr val="555555"/>
                </a:solidFill>
                <a:effectLst/>
                <a:latin typeface="+mn-lt"/>
              </a:rPr>
              <a:t>Memories and emotions.</a:t>
            </a:r>
          </a:p>
          <a:p>
            <a:pPr marL="342900" indent="-342900" algn="l">
              <a:buFont typeface="Wingdings" panose="05000000000000000000" pitchFamily="2" charset="2"/>
              <a:buChar char="q"/>
            </a:pPr>
            <a:r>
              <a:rPr lang="en-US" sz="2000" b="0" i="0" dirty="0">
                <a:solidFill>
                  <a:srgbClr val="555555"/>
                </a:solidFill>
                <a:effectLst/>
                <a:latin typeface="+mn-lt"/>
              </a:rPr>
              <a:t>Movements (motor function), balance and coordination.</a:t>
            </a:r>
          </a:p>
          <a:p>
            <a:pPr marL="342900" indent="-342900" algn="l">
              <a:buFont typeface="Wingdings" panose="05000000000000000000" pitchFamily="2" charset="2"/>
              <a:buChar char="q"/>
            </a:pPr>
            <a:r>
              <a:rPr lang="en-US" sz="2000" b="0" i="0" dirty="0">
                <a:solidFill>
                  <a:srgbClr val="555555"/>
                </a:solidFill>
                <a:effectLst/>
                <a:latin typeface="+mn-lt"/>
              </a:rPr>
              <a:t>Perception of various sensations including pain.</a:t>
            </a:r>
          </a:p>
          <a:p>
            <a:pPr marL="342900" indent="-342900" algn="l">
              <a:buFont typeface="Wingdings" panose="05000000000000000000" pitchFamily="2" charset="2"/>
              <a:buChar char="q"/>
            </a:pPr>
            <a:r>
              <a:rPr lang="en-US" sz="2000" b="0" i="0" dirty="0">
                <a:solidFill>
                  <a:srgbClr val="555555"/>
                </a:solidFill>
                <a:effectLst/>
                <a:latin typeface="+mn-lt"/>
              </a:rPr>
              <a:t>Automatic behavior such as breathing, heart rate, sleep and temperature control.</a:t>
            </a:r>
          </a:p>
          <a:p>
            <a:pPr marL="342900" indent="-342900" algn="l">
              <a:buFont typeface="Wingdings" panose="05000000000000000000" pitchFamily="2" charset="2"/>
              <a:buChar char="q"/>
            </a:pPr>
            <a:r>
              <a:rPr lang="en-US" sz="2000" b="0" i="0" dirty="0">
                <a:solidFill>
                  <a:srgbClr val="555555"/>
                </a:solidFill>
                <a:effectLst/>
                <a:latin typeface="+mn-lt"/>
              </a:rPr>
              <a:t>Regulation of organ function.</a:t>
            </a:r>
          </a:p>
          <a:p>
            <a:pPr marL="342900" indent="-342900" algn="l">
              <a:buFont typeface="Wingdings" panose="05000000000000000000" pitchFamily="2" charset="2"/>
              <a:buChar char="q"/>
            </a:pPr>
            <a:r>
              <a:rPr lang="en-US" sz="2000" b="0" i="0" dirty="0">
                <a:solidFill>
                  <a:srgbClr val="555555"/>
                </a:solidFill>
                <a:effectLst/>
                <a:latin typeface="+mn-lt"/>
              </a:rPr>
              <a:t>Speech and language functions.</a:t>
            </a:r>
          </a:p>
          <a:p>
            <a:pPr marL="342900" indent="-342900" algn="l">
              <a:buFont typeface="Wingdings" panose="05000000000000000000" pitchFamily="2" charset="2"/>
              <a:buChar char="q"/>
            </a:pPr>
            <a:r>
              <a:rPr lang="en-US" sz="2000" b="0" i="0" dirty="0">
                <a:solidFill>
                  <a:srgbClr val="555555"/>
                </a:solidFill>
                <a:effectLst/>
                <a:latin typeface="+mn-lt"/>
              </a:rPr>
              <a:t>Fight or flight response </a:t>
            </a:r>
          </a:p>
        </p:txBody>
      </p:sp>
      <p:sp>
        <p:nvSpPr>
          <p:cNvPr id="4" name="TextBox 3">
            <a:extLst>
              <a:ext uri="{FF2B5EF4-FFF2-40B4-BE49-F238E27FC236}">
                <a16:creationId xmlns:a16="http://schemas.microsoft.com/office/drawing/2014/main" id="{0C710469-E672-74DC-F8AB-62A02F4670C2}"/>
              </a:ext>
            </a:extLst>
          </p:cNvPr>
          <p:cNvSpPr txBox="1"/>
          <p:nvPr/>
        </p:nvSpPr>
        <p:spPr>
          <a:xfrm>
            <a:off x="467544" y="4254859"/>
            <a:ext cx="8136904" cy="1938992"/>
          </a:xfrm>
          <a:prstGeom prst="rect">
            <a:avLst/>
          </a:prstGeom>
          <a:noFill/>
        </p:spPr>
        <p:txBody>
          <a:bodyPr wrap="square">
            <a:spAutoFit/>
          </a:bodyPr>
          <a:lstStyle/>
          <a:p>
            <a:r>
              <a:rPr lang="en-US" sz="2400" b="0" i="0" dirty="0">
                <a:solidFill>
                  <a:srgbClr val="1F1F1F"/>
                </a:solidFill>
                <a:effectLst/>
                <a:latin typeface="Google Sans"/>
              </a:rPr>
              <a:t>The two are superior in different areas, making the comparison of who is "smarter" more difficult. The human brain excels in adaptability, creativity, emotional intelligence, and the ability to absorb complex and unstructured information, but computers are superior in processing speed, memory, and precision</a:t>
            </a:r>
            <a:endParaRPr lang="en-US" sz="2400" dirty="0"/>
          </a:p>
        </p:txBody>
      </p:sp>
    </p:spTree>
    <p:extLst>
      <p:ext uri="{BB962C8B-B14F-4D97-AF65-F5344CB8AC3E}">
        <p14:creationId xmlns:p14="http://schemas.microsoft.com/office/powerpoint/2010/main" val="23050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UMAN BIOLOGY / THERMOREGULATION - Pathwayz"/>
          <p:cNvPicPr>
            <a:picLocks noChangeAspect="1" noChangeArrowheads="1"/>
          </p:cNvPicPr>
          <p:nvPr/>
        </p:nvPicPr>
        <p:blipFill>
          <a:blip r:embed="rId2" cstate="print"/>
          <a:srcRect/>
          <a:stretch>
            <a:fillRect/>
          </a:stretch>
        </p:blipFill>
        <p:spPr bwMode="auto">
          <a:xfrm>
            <a:off x="0" y="0"/>
            <a:ext cx="5215880" cy="6424226"/>
          </a:xfrm>
          <a:prstGeom prst="rect">
            <a:avLst/>
          </a:prstGeom>
          <a:noFill/>
        </p:spPr>
      </p:pic>
      <p:pic>
        <p:nvPicPr>
          <p:cNvPr id="17412" name="Picture 4" descr="Thermoregulation of Human Body – Earth's Lab"/>
          <p:cNvPicPr>
            <a:picLocks noChangeAspect="1" noChangeArrowheads="1"/>
          </p:cNvPicPr>
          <p:nvPr/>
        </p:nvPicPr>
        <p:blipFill>
          <a:blip r:embed="rId3" cstate="print"/>
          <a:srcRect/>
          <a:stretch>
            <a:fillRect/>
          </a:stretch>
        </p:blipFill>
        <p:spPr bwMode="auto">
          <a:xfrm>
            <a:off x="5257752" y="1143000"/>
            <a:ext cx="3885570" cy="4572000"/>
          </a:xfrm>
          <a:prstGeom prst="rect">
            <a:avLst/>
          </a:prstGeom>
          <a:noFill/>
        </p:spPr>
      </p:pic>
      <p:sp>
        <p:nvSpPr>
          <p:cNvPr id="2" name="Rounded Rectangle 4">
            <a:extLst>
              <a:ext uri="{FF2B5EF4-FFF2-40B4-BE49-F238E27FC236}">
                <a16:creationId xmlns:a16="http://schemas.microsoft.com/office/drawing/2014/main" id="{4AA120E8-F134-8AD3-C4AC-993FD645D8F8}"/>
              </a:ext>
            </a:extLst>
          </p:cNvPr>
          <p:cNvSpPr/>
          <p:nvPr/>
        </p:nvSpPr>
        <p:spPr>
          <a:xfrm>
            <a:off x="5796136" y="332656"/>
            <a:ext cx="3124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Heat Transfer</a:t>
            </a:r>
          </a:p>
        </p:txBody>
      </p:sp>
    </p:spTree>
    <p:extLst>
      <p:ext uri="{BB962C8B-B14F-4D97-AF65-F5344CB8AC3E}">
        <p14:creationId xmlns:p14="http://schemas.microsoft.com/office/powerpoint/2010/main" val="249925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7-Point Star 1"/>
          <p:cNvSpPr/>
          <p:nvPr/>
        </p:nvSpPr>
        <p:spPr>
          <a:xfrm>
            <a:off x="2667000" y="1676400"/>
            <a:ext cx="3657600" cy="327660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Plants</a:t>
            </a:r>
          </a:p>
        </p:txBody>
      </p:sp>
      <p:sp>
        <p:nvSpPr>
          <p:cNvPr id="3" name="Flowchart: Terminator 2"/>
          <p:cNvSpPr/>
          <p:nvPr/>
        </p:nvSpPr>
        <p:spPr>
          <a:xfrm>
            <a:off x="6172200" y="1676400"/>
            <a:ext cx="22860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Viruses</a:t>
            </a:r>
          </a:p>
        </p:txBody>
      </p:sp>
      <p:sp>
        <p:nvSpPr>
          <p:cNvPr id="4" name="Flowchart: Terminator 3"/>
          <p:cNvSpPr/>
          <p:nvPr/>
        </p:nvSpPr>
        <p:spPr>
          <a:xfrm>
            <a:off x="6324600" y="4038600"/>
            <a:ext cx="22860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Bacteria</a:t>
            </a:r>
          </a:p>
        </p:txBody>
      </p:sp>
      <p:sp>
        <p:nvSpPr>
          <p:cNvPr id="5" name="Flowchart: Terminator 4"/>
          <p:cNvSpPr/>
          <p:nvPr/>
        </p:nvSpPr>
        <p:spPr>
          <a:xfrm>
            <a:off x="381000" y="1752600"/>
            <a:ext cx="22860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Fungi</a:t>
            </a:r>
          </a:p>
        </p:txBody>
      </p:sp>
      <p:sp>
        <p:nvSpPr>
          <p:cNvPr id="6" name="Flowchart: Terminator 5"/>
          <p:cNvSpPr/>
          <p:nvPr/>
        </p:nvSpPr>
        <p:spPr>
          <a:xfrm>
            <a:off x="304800" y="4114800"/>
            <a:ext cx="22860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Other plants</a:t>
            </a:r>
          </a:p>
        </p:txBody>
      </p:sp>
      <p:sp>
        <p:nvSpPr>
          <p:cNvPr id="7" name="Flowchart: Terminator 6"/>
          <p:cNvSpPr/>
          <p:nvPr/>
        </p:nvSpPr>
        <p:spPr>
          <a:xfrm>
            <a:off x="3352800" y="304800"/>
            <a:ext cx="22860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Herbivores</a:t>
            </a:r>
          </a:p>
        </p:txBody>
      </p:sp>
      <p:sp>
        <p:nvSpPr>
          <p:cNvPr id="8" name="Flowchart: Terminator 7"/>
          <p:cNvSpPr/>
          <p:nvPr/>
        </p:nvSpPr>
        <p:spPr>
          <a:xfrm>
            <a:off x="2057400" y="5562600"/>
            <a:ext cx="5257800" cy="1066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Environmental factors</a:t>
            </a:r>
          </a:p>
        </p:txBody>
      </p:sp>
      <p:sp>
        <p:nvSpPr>
          <p:cNvPr id="9" name="TextBox 8">
            <a:extLst>
              <a:ext uri="{FF2B5EF4-FFF2-40B4-BE49-F238E27FC236}">
                <a16:creationId xmlns:a16="http://schemas.microsoft.com/office/drawing/2014/main" id="{C46B91E3-F709-F9F3-C5CC-DF444B183ACF}"/>
              </a:ext>
            </a:extLst>
          </p:cNvPr>
          <p:cNvSpPr txBox="1"/>
          <p:nvPr/>
        </p:nvSpPr>
        <p:spPr>
          <a:xfrm>
            <a:off x="5868144" y="345430"/>
            <a:ext cx="3024336" cy="923330"/>
          </a:xfrm>
          <a:prstGeom prst="rect">
            <a:avLst/>
          </a:prstGeom>
          <a:noFill/>
        </p:spPr>
        <p:txBody>
          <a:bodyPr wrap="square" rtlCol="0">
            <a:spAutoFit/>
          </a:bodyPr>
          <a:lstStyle/>
          <a:p>
            <a:r>
              <a:rPr lang="en-US" b="1" dirty="0">
                <a:solidFill>
                  <a:srgbClr val="7030A0"/>
                </a:solidFill>
              </a:rPr>
              <a:t>Global losses : Herbivore 18%, Insects 10% and</a:t>
            </a:r>
          </a:p>
          <a:p>
            <a:r>
              <a:rPr lang="en-US" b="1" dirty="0">
                <a:solidFill>
                  <a:srgbClr val="7030A0"/>
                </a:solidFill>
              </a:rPr>
              <a:t>Other 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305800" cy="646331"/>
          </a:xfrm>
          <a:prstGeom prst="rect">
            <a:avLst/>
          </a:prstGeom>
          <a:noFill/>
        </p:spPr>
        <p:txBody>
          <a:bodyPr wrap="square" rtlCol="0">
            <a:spAutoFit/>
          </a:bodyPr>
          <a:lstStyle/>
          <a:p>
            <a:r>
              <a:rPr lang="en-US" sz="3600" b="1" dirty="0">
                <a:solidFill>
                  <a:srgbClr val="7030A0"/>
                </a:solidFill>
              </a:rPr>
              <a:t>First line of defense in plants …</a:t>
            </a:r>
          </a:p>
        </p:txBody>
      </p:sp>
      <p:sp>
        <p:nvSpPr>
          <p:cNvPr id="3" name="TextBox 2"/>
          <p:cNvSpPr txBox="1"/>
          <p:nvPr/>
        </p:nvSpPr>
        <p:spPr>
          <a:xfrm>
            <a:off x="609600" y="1219200"/>
            <a:ext cx="5402560" cy="5262979"/>
          </a:xfrm>
          <a:prstGeom prst="rect">
            <a:avLst/>
          </a:prstGeom>
          <a:noFill/>
        </p:spPr>
        <p:txBody>
          <a:bodyPr wrap="square" rtlCol="0">
            <a:spAutoFit/>
          </a:bodyPr>
          <a:lstStyle/>
          <a:p>
            <a:pPr lvl="0"/>
            <a:r>
              <a:rPr lang="en-US" sz="2800" dirty="0"/>
              <a:t>Outer structures: to keep the herbivores away (THORNS, SPINES AND PRICKLES) </a:t>
            </a:r>
            <a:r>
              <a:rPr lang="en-US" sz="2800" b="1" dirty="0"/>
              <a:t>stationary weapons</a:t>
            </a:r>
          </a:p>
          <a:p>
            <a:endParaRPr lang="en-US" sz="2800" dirty="0"/>
          </a:p>
          <a:p>
            <a:r>
              <a:rPr lang="en-US" sz="2800" b="1" dirty="0"/>
              <a:t>Thorns -</a:t>
            </a:r>
            <a:r>
              <a:rPr lang="en-US" sz="2800" dirty="0"/>
              <a:t> They are modifications of axillary Buds</a:t>
            </a:r>
          </a:p>
          <a:p>
            <a:r>
              <a:rPr lang="en-US" sz="2800" b="1" dirty="0"/>
              <a:t>Spines -</a:t>
            </a:r>
            <a:r>
              <a:rPr lang="en-US" sz="2800" dirty="0"/>
              <a:t>  Some plant organs like Stipules, Tips of leaves are modified</a:t>
            </a:r>
          </a:p>
          <a:p>
            <a:r>
              <a:rPr lang="en-US" sz="2800" b="1" dirty="0"/>
              <a:t>Prickles</a:t>
            </a:r>
            <a:r>
              <a:rPr lang="en-US" sz="2800" dirty="0"/>
              <a:t> - Superficial outgrowths of epidermis </a:t>
            </a:r>
          </a:p>
        </p:txBody>
      </p:sp>
      <p:pic>
        <p:nvPicPr>
          <p:cNvPr id="6" name="Picture 4" descr="4484-wild-rose-thorns"/>
          <p:cNvPicPr>
            <a:picLocks noChangeAspect="1" noChangeArrowheads="1"/>
          </p:cNvPicPr>
          <p:nvPr/>
        </p:nvPicPr>
        <p:blipFill>
          <a:blip r:embed="rId2" cstate="print"/>
          <a:srcRect/>
          <a:stretch>
            <a:fillRect/>
          </a:stretch>
        </p:blipFill>
        <p:spPr>
          <a:xfrm>
            <a:off x="6084168" y="1219200"/>
            <a:ext cx="2816501" cy="1961254"/>
          </a:xfrm>
          <a:prstGeom prst="rect">
            <a:avLst/>
          </a:prstGeom>
          <a:noFill/>
          <a:ln/>
        </p:spPr>
      </p:pic>
      <p:pic>
        <p:nvPicPr>
          <p:cNvPr id="7" name="Picture 7" descr="mail"/>
          <p:cNvPicPr>
            <a:picLocks noChangeAspect="1" noChangeArrowheads="1"/>
          </p:cNvPicPr>
          <p:nvPr/>
        </p:nvPicPr>
        <p:blipFill>
          <a:blip r:embed="rId3"/>
          <a:srcRect/>
          <a:stretch>
            <a:fillRect/>
          </a:stretch>
        </p:blipFill>
        <p:spPr>
          <a:xfrm>
            <a:off x="6919469" y="4648200"/>
            <a:ext cx="1981200" cy="1981200"/>
          </a:xfrm>
          <a:prstGeom prst="rect">
            <a:avLst/>
          </a:prstGeom>
          <a:noFill/>
          <a:ln/>
        </p:spPr>
      </p:pic>
      <p:pic>
        <p:nvPicPr>
          <p:cNvPr id="8" name="Picture 10" descr="Thorn"/>
          <p:cNvPicPr>
            <a:picLocks noChangeAspect="1" noChangeArrowheads="1"/>
          </p:cNvPicPr>
          <p:nvPr/>
        </p:nvPicPr>
        <p:blipFill>
          <a:blip r:embed="rId4"/>
          <a:srcRect/>
          <a:stretch>
            <a:fillRect/>
          </a:stretch>
        </p:blipFill>
        <p:spPr>
          <a:xfrm>
            <a:off x="6053403" y="3372276"/>
            <a:ext cx="1524000" cy="1987826"/>
          </a:xfrm>
          <a:prstGeom prst="rect">
            <a:avLst/>
          </a:prstGeom>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0965D02-9C9A-C364-85A0-E454088498C9}"/>
              </a:ext>
            </a:extLst>
          </p:cNvPr>
          <p:cNvPicPr>
            <a:picLocks noChangeAspect="1"/>
          </p:cNvPicPr>
          <p:nvPr/>
        </p:nvPicPr>
        <p:blipFill>
          <a:blip r:embed="rId2"/>
          <a:srcRect l="1885" r="6766" b="2"/>
          <a:stretch/>
        </p:blipFill>
        <p:spPr>
          <a:xfrm>
            <a:off x="20" y="1282"/>
            <a:ext cx="9143980" cy="6856718"/>
          </a:xfrm>
          <a:prstGeom prst="rect">
            <a:avLst/>
          </a:prstGeom>
        </p:spPr>
      </p:pic>
    </p:spTree>
    <p:extLst>
      <p:ext uri="{BB962C8B-B14F-4D97-AF65-F5344CB8AC3E}">
        <p14:creationId xmlns:p14="http://schemas.microsoft.com/office/powerpoint/2010/main" val="3009561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orns, spines, and prickles - Wikipedia">
            <a:extLst>
              <a:ext uri="{FF2B5EF4-FFF2-40B4-BE49-F238E27FC236}">
                <a16:creationId xmlns:a16="http://schemas.microsoft.com/office/drawing/2014/main" id="{21CBC82F-2621-F7F8-DD2C-724218045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799" y="4841304"/>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orns of the tree species Phoenix dactylifera (date palm) and... |  Download Scientific Diagram">
            <a:extLst>
              <a:ext uri="{FF2B5EF4-FFF2-40B4-BE49-F238E27FC236}">
                <a16:creationId xmlns:a16="http://schemas.microsoft.com/office/drawing/2014/main" id="{73B4FCDC-6B63-2D10-7A54-8A612FDBF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184746"/>
            <a:ext cx="2305050"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457200" y="277813"/>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Positions of Spines, Thorns etc.</a:t>
            </a:r>
          </a:p>
        </p:txBody>
      </p:sp>
      <p:sp>
        <p:nvSpPr>
          <p:cNvPr id="5" name="Rectangle 3"/>
          <p:cNvSpPr txBox="1">
            <a:spLocks noChangeArrowheads="1"/>
          </p:cNvSpPr>
          <p:nvPr/>
        </p:nvSpPr>
        <p:spPr>
          <a:xfrm>
            <a:off x="323528" y="1420813"/>
            <a:ext cx="5842992" cy="5320555"/>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Apices of leaves e.g.. Date palm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On stems e.g.. </a:t>
            </a:r>
            <a:r>
              <a:rPr kumimoji="0" lang="en-US" sz="2800" b="0" i="1" u="none" strike="noStrike" kern="1200" cap="none" spc="0" normalizeH="0" baseline="0" noProof="0" dirty="0" err="1">
                <a:ln>
                  <a:noFill/>
                </a:ln>
                <a:solidFill>
                  <a:schemeClr val="tx1"/>
                </a:solidFill>
                <a:effectLst/>
                <a:uLnTx/>
                <a:uFillTx/>
                <a:latin typeface="+mn-lt"/>
                <a:ea typeface="+mn-ea"/>
                <a:cs typeface="+mn-cs"/>
              </a:rPr>
              <a:t>Zizyphus</a:t>
            </a:r>
            <a:r>
              <a:rPr kumimoji="0" lang="en-US" sz="2800" b="0" i="1" u="none" strike="noStrike" kern="1200" cap="none" spc="0" normalizeH="0" baseline="0" noProof="0" dirty="0">
                <a:ln>
                  <a:noFill/>
                </a:ln>
                <a:solidFill>
                  <a:schemeClr val="tx1"/>
                </a:solidFill>
                <a:effectLst/>
                <a:uLnTx/>
                <a:uFillTx/>
                <a:latin typeface="+mn-lt"/>
                <a:ea typeface="+mn-ea"/>
                <a:cs typeface="+mn-cs"/>
              </a:rPr>
              <a:t> </a:t>
            </a:r>
            <a:r>
              <a:rPr kumimoji="0" lang="en-US" sz="2800" b="0" i="0" u="none" strike="noStrike" kern="1200" cap="none" spc="0" normalizeH="0" baseline="0" noProof="0" dirty="0" err="1">
                <a:ln>
                  <a:noFill/>
                </a:ln>
                <a:solidFill>
                  <a:schemeClr val="tx1"/>
                </a:solidFill>
                <a:effectLst/>
                <a:uLnTx/>
                <a:uFillTx/>
                <a:latin typeface="+mn-lt"/>
                <a:ea typeface="+mn-ea"/>
                <a:cs typeface="+mn-cs"/>
              </a:rPr>
              <a:t>spp</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All over the stem e.g.. </a:t>
            </a:r>
            <a:r>
              <a:rPr kumimoji="0" lang="en-US" sz="2800" b="0" i="1" u="none" strike="noStrike" kern="1200" cap="none" spc="0" normalizeH="0" baseline="0" noProof="0" dirty="0">
                <a:ln>
                  <a:noFill/>
                </a:ln>
                <a:solidFill>
                  <a:schemeClr val="tx1"/>
                </a:solidFill>
                <a:effectLst/>
                <a:uLnTx/>
                <a:uFillTx/>
                <a:latin typeface="+mn-lt"/>
                <a:ea typeface="+mn-ea"/>
                <a:cs typeface="+mn-cs"/>
              </a:rPr>
              <a:t>Amaranthus </a:t>
            </a:r>
            <a:r>
              <a:rPr kumimoji="0" lang="en-US" sz="2800" b="0" i="1" u="none" strike="noStrike" kern="1200" cap="none" spc="0" normalizeH="0" baseline="0" noProof="0" dirty="0" err="1">
                <a:ln>
                  <a:noFill/>
                </a:ln>
                <a:solidFill>
                  <a:schemeClr val="tx1"/>
                </a:solidFill>
                <a:effectLst/>
                <a:uLnTx/>
                <a:uFillTx/>
                <a:latin typeface="+mn-lt"/>
                <a:ea typeface="+mn-ea"/>
                <a:cs typeface="+mn-cs"/>
              </a:rPr>
              <a:t>spinosus</a:t>
            </a:r>
            <a:endParaRPr kumimoji="0" lang="en-US" sz="2800" b="0" i="1"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On the lamina of leaves e.g. </a:t>
            </a:r>
            <a:r>
              <a:rPr kumimoji="0" lang="en-US" sz="2800" b="0" i="1" u="none" strike="noStrike" kern="1200" cap="none" spc="0" normalizeH="0" baseline="0" noProof="0" dirty="0">
                <a:ln>
                  <a:noFill/>
                </a:ln>
                <a:solidFill>
                  <a:schemeClr val="tx1"/>
                </a:solidFill>
                <a:effectLst/>
                <a:uLnTx/>
                <a:uFillTx/>
                <a:latin typeface="+mn-lt"/>
                <a:ea typeface="+mn-ea"/>
                <a:cs typeface="+mn-cs"/>
              </a:rPr>
              <a:t>Solanum </a:t>
            </a:r>
            <a:r>
              <a:rPr kumimoji="0" lang="en-US" sz="2800" b="0" i="0" u="none" strike="noStrike" kern="1200" cap="none" spc="0" normalizeH="0" baseline="0" noProof="0" dirty="0" err="1">
                <a:ln>
                  <a:noFill/>
                </a:ln>
                <a:solidFill>
                  <a:schemeClr val="tx1"/>
                </a:solidFill>
                <a:effectLst/>
                <a:uLnTx/>
                <a:uFillTx/>
                <a:latin typeface="+mn-lt"/>
                <a:ea typeface="+mn-ea"/>
                <a:cs typeface="+mn-cs"/>
              </a:rPr>
              <a:t>spp</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On fruits e.g.. </a:t>
            </a:r>
            <a:r>
              <a:rPr kumimoji="0" lang="en-US" sz="2800" b="0" i="1" u="none" strike="noStrike" kern="1200" cap="none" spc="0" normalizeH="0" baseline="0" noProof="0" dirty="0">
                <a:ln>
                  <a:noFill/>
                </a:ln>
                <a:solidFill>
                  <a:schemeClr val="tx1"/>
                </a:solidFill>
                <a:effectLst/>
                <a:uLnTx/>
                <a:uFillTx/>
                <a:latin typeface="+mn-lt"/>
                <a:ea typeface="+mn-ea"/>
                <a:cs typeface="+mn-cs"/>
              </a:rPr>
              <a:t>Solanum </a:t>
            </a:r>
            <a:r>
              <a:rPr kumimoji="0" lang="en-US" sz="2800" b="0" i="0" u="none" strike="noStrike" kern="1200" cap="none" spc="0" normalizeH="0" baseline="0" noProof="0" dirty="0" err="1">
                <a:ln>
                  <a:noFill/>
                </a:ln>
                <a:solidFill>
                  <a:schemeClr val="tx1"/>
                </a:solidFill>
                <a:effectLst/>
                <a:uLnTx/>
                <a:uFillTx/>
                <a:latin typeface="+mn-lt"/>
                <a:ea typeface="+mn-ea"/>
                <a:cs typeface="+mn-cs"/>
              </a:rPr>
              <a:t>spp</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Sometimes on roots e.g.. </a:t>
            </a:r>
            <a:r>
              <a:rPr kumimoji="0" lang="en-US" sz="2800" b="0" i="1" u="none" strike="noStrike" kern="1200" cap="none" spc="0" normalizeH="0" baseline="0" noProof="0" dirty="0" err="1">
                <a:ln>
                  <a:noFill/>
                </a:ln>
                <a:solidFill>
                  <a:schemeClr val="tx1"/>
                </a:solidFill>
                <a:effectLst/>
                <a:uLnTx/>
                <a:uFillTx/>
                <a:latin typeface="+mn-lt"/>
                <a:ea typeface="+mn-ea"/>
                <a:cs typeface="+mn-cs"/>
              </a:rPr>
              <a:t>Acanthorhiza</a:t>
            </a:r>
            <a:r>
              <a:rPr kumimoji="0" lang="en-US" sz="2800" b="0" i="1" u="none" strike="noStrike" kern="1200" cap="none" spc="0" normalizeH="0" baseline="0" noProof="0" dirty="0">
                <a:ln>
                  <a:noFill/>
                </a:ln>
                <a:solidFill>
                  <a:schemeClr val="tx1"/>
                </a:solidFill>
                <a:effectLst/>
                <a:uLnTx/>
                <a:uFillTx/>
                <a:latin typeface="+mn-lt"/>
                <a:ea typeface="+mn-ea"/>
                <a:cs typeface="+mn-cs"/>
              </a:rPr>
              <a:t> </a:t>
            </a:r>
            <a:r>
              <a:rPr kumimoji="0" lang="en-US" sz="2800" b="0" i="0" u="none" strike="noStrike" kern="1200" cap="none" spc="0" normalizeH="0" baseline="0" noProof="0" dirty="0" err="1">
                <a:ln>
                  <a:noFill/>
                </a:ln>
                <a:solidFill>
                  <a:schemeClr val="tx1"/>
                </a:solidFill>
                <a:effectLst/>
                <a:uLnTx/>
                <a:uFillTx/>
                <a:latin typeface="+mn-lt"/>
                <a:ea typeface="+mn-ea"/>
                <a:cs typeface="+mn-cs"/>
              </a:rPr>
              <a:t>spp</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All over the plant body e.g. Cactus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30" name="Picture 6" descr="Amaranthus spinosus (spiny amaranth): Go Botany">
            <a:extLst>
              <a:ext uri="{FF2B5EF4-FFF2-40B4-BE49-F238E27FC236}">
                <a16:creationId xmlns:a16="http://schemas.microsoft.com/office/drawing/2014/main" id="{78B527C6-D3A7-45A3-125E-B350E4CB2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006" y="3429000"/>
            <a:ext cx="175260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Ziziphus Mauritiana, Chinese Date, Ber, Evergreen Shrub Or Small Tree With  Stipular Spines, 3-5 Veined Leaves, Small Flowers And Oval Fruits Stock  Photo, Picture and Royalty Free Image. Image 60723796.">
            <a:extLst>
              <a:ext uri="{FF2B5EF4-FFF2-40B4-BE49-F238E27FC236}">
                <a16:creationId xmlns:a16="http://schemas.microsoft.com/office/drawing/2014/main" id="{7D8F1374-2D44-B6E6-B16F-5C0B7034C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7685" y="26289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225345" y="83406"/>
            <a:ext cx="3886200" cy="1169988"/>
          </a:xfrm>
        </p:spPr>
        <p:txBody>
          <a:bodyPr/>
          <a:lstStyle/>
          <a:p>
            <a:pPr algn="l"/>
            <a:r>
              <a:rPr lang="en-US" dirty="0"/>
              <a:t>Stinging Hairs</a:t>
            </a:r>
          </a:p>
        </p:txBody>
      </p:sp>
      <p:pic>
        <p:nvPicPr>
          <p:cNvPr id="15366" name="Picture 6" descr="Stinging hairs"/>
          <p:cNvPicPr>
            <a:picLocks noGrp="1" noChangeAspect="1" noChangeArrowheads="1"/>
          </p:cNvPicPr>
          <p:nvPr>
            <p:ph sz="half" idx="2"/>
          </p:nvPr>
        </p:nvPicPr>
        <p:blipFill>
          <a:blip r:embed="rId2"/>
          <a:srcRect/>
          <a:stretch>
            <a:fillRect/>
          </a:stretch>
        </p:blipFill>
        <p:spPr>
          <a:xfrm>
            <a:off x="6739058" y="4137992"/>
            <a:ext cx="1114794" cy="2603376"/>
          </a:xfrm>
          <a:noFill/>
          <a:ln/>
        </p:spPr>
      </p:pic>
      <p:pic>
        <p:nvPicPr>
          <p:cNvPr id="4" name="Picture 4" descr="line draw">
            <a:extLst>
              <a:ext uri="{FF2B5EF4-FFF2-40B4-BE49-F238E27FC236}">
                <a16:creationId xmlns:a16="http://schemas.microsoft.com/office/drawing/2014/main" id="{C9D7EA98-5123-14F7-C082-56A3305C8C49}"/>
              </a:ext>
            </a:extLst>
          </p:cNvPr>
          <p:cNvPicPr>
            <a:picLocks noChangeAspect="1" noChangeArrowheads="1"/>
          </p:cNvPicPr>
          <p:nvPr/>
        </p:nvPicPr>
        <p:blipFill>
          <a:blip r:embed="rId3">
            <a:lum bright="6000"/>
          </a:blip>
          <a:srcRect/>
          <a:stretch>
            <a:fillRect/>
          </a:stretch>
        </p:blipFill>
        <p:spPr bwMode="auto">
          <a:xfrm>
            <a:off x="5476840" y="1389112"/>
            <a:ext cx="3209960" cy="2831976"/>
          </a:xfrm>
          <a:prstGeom prst="rect">
            <a:avLst/>
          </a:prstGeom>
          <a:noFill/>
        </p:spPr>
      </p:pic>
      <p:sp>
        <p:nvSpPr>
          <p:cNvPr id="15367" name="Rectangle 7"/>
          <p:cNvSpPr>
            <a:spLocks noGrp="1" noChangeArrowheads="1"/>
          </p:cNvSpPr>
          <p:nvPr>
            <p:ph type="body" sz="half" idx="1"/>
          </p:nvPr>
        </p:nvSpPr>
        <p:spPr>
          <a:xfrm>
            <a:off x="433941" y="404664"/>
            <a:ext cx="5567363" cy="3505200"/>
          </a:xfrm>
        </p:spPr>
        <p:txBody>
          <a:bodyPr/>
          <a:lstStyle/>
          <a:p>
            <a:r>
              <a:rPr lang="en-US" sz="2800" dirty="0"/>
              <a:t>Unicellular or multicellular epidermal hairs</a:t>
            </a:r>
          </a:p>
          <a:p>
            <a:r>
              <a:rPr lang="en-US" sz="2800" dirty="0"/>
              <a:t>They have a siliceous tip</a:t>
            </a:r>
          </a:p>
          <a:p>
            <a:r>
              <a:rPr lang="en-US" sz="2800" dirty="0"/>
              <a:t>Contain a poisonous sap</a:t>
            </a:r>
          </a:p>
          <a:p>
            <a:r>
              <a:rPr lang="en-US" sz="2800" dirty="0"/>
              <a:t>On contact with animal skins they pierce the skin and inject poisonous substance</a:t>
            </a:r>
          </a:p>
          <a:p>
            <a:endParaRPr lang="en-US" sz="2800" dirty="0"/>
          </a:p>
          <a:p>
            <a:endParaRPr lang="en-US" sz="2800" dirty="0"/>
          </a:p>
        </p:txBody>
      </p:sp>
      <p:sp>
        <p:nvSpPr>
          <p:cNvPr id="24579" name="Rectangle 3"/>
          <p:cNvSpPr txBox="1">
            <a:spLocks noChangeArrowheads="1"/>
          </p:cNvSpPr>
          <p:nvPr/>
        </p:nvSpPr>
        <p:spPr bwMode="auto">
          <a:xfrm>
            <a:off x="359328" y="4045582"/>
            <a:ext cx="5632171" cy="26033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i="1" dirty="0" err="1"/>
              <a:t>Tragia</a:t>
            </a:r>
            <a:r>
              <a:rPr lang="en-US" sz="2800" i="1" dirty="0"/>
              <a:t> </a:t>
            </a:r>
            <a:r>
              <a:rPr lang="en-US" sz="2800" i="1" dirty="0" err="1"/>
              <a:t>involucrata</a:t>
            </a:r>
            <a:r>
              <a:rPr lang="en-US" sz="2800" dirty="0"/>
              <a:t> (</a:t>
            </a:r>
            <a:r>
              <a:rPr lang="en-US" sz="2800" dirty="0" err="1"/>
              <a:t>Euphorbiaceae</a:t>
            </a:r>
            <a:r>
              <a:rPr lang="en-US" sz="2800" dirty="0"/>
              <a:t>)</a:t>
            </a:r>
          </a:p>
          <a:p>
            <a:r>
              <a:rPr lang="en-US" sz="2800" i="1" dirty="0" err="1"/>
              <a:t>Girardinia</a:t>
            </a:r>
            <a:r>
              <a:rPr lang="en-US" sz="2800" i="1" dirty="0"/>
              <a:t> </a:t>
            </a:r>
            <a:r>
              <a:rPr lang="en-US" sz="2800" i="1" dirty="0" err="1"/>
              <a:t>diversifolia</a:t>
            </a:r>
            <a:r>
              <a:rPr lang="en-US" sz="2800" dirty="0"/>
              <a:t> (Urticaceae)</a:t>
            </a:r>
          </a:p>
          <a:p>
            <a:r>
              <a:rPr lang="en-US" sz="2800" i="1" dirty="0" err="1"/>
              <a:t>Leportea</a:t>
            </a:r>
            <a:r>
              <a:rPr lang="en-US" sz="2800" i="1" dirty="0"/>
              <a:t> </a:t>
            </a:r>
            <a:r>
              <a:rPr lang="en-US" sz="2800" i="1" dirty="0" err="1"/>
              <a:t>interrupta</a:t>
            </a:r>
            <a:r>
              <a:rPr lang="en-US" sz="2800" dirty="0"/>
              <a:t> (Urticaceae)</a:t>
            </a:r>
          </a:p>
          <a:p>
            <a:r>
              <a:rPr lang="en-US" sz="2800" i="1" dirty="0"/>
              <a:t>Mucuna pruriens</a:t>
            </a:r>
            <a:r>
              <a:rPr lang="en-US" sz="2800" dirty="0"/>
              <a:t> (Fabaceae)</a:t>
            </a:r>
          </a:p>
          <a:p>
            <a:r>
              <a:rPr lang="en-US" sz="2800" i="1" dirty="0"/>
              <a:t>Mucuna </a:t>
            </a:r>
            <a:r>
              <a:rPr lang="en-US" sz="2800" i="1" dirty="0" err="1"/>
              <a:t>monosperma</a:t>
            </a:r>
            <a:r>
              <a:rPr lang="en-US" sz="2800" dirty="0"/>
              <a:t> (Fabaceae)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381000"/>
            <a:ext cx="8229600" cy="914400"/>
          </a:xfrm>
        </p:spPr>
        <p:txBody>
          <a:bodyPr>
            <a:noAutofit/>
          </a:bodyPr>
          <a:lstStyle/>
          <a:p>
            <a:r>
              <a:rPr lang="en-US" sz="3600" b="1" dirty="0">
                <a:solidFill>
                  <a:srgbClr val="7030A0"/>
                </a:solidFill>
              </a:rPr>
              <a:t>Sticky Glandular Hairs</a:t>
            </a:r>
            <a:br>
              <a:rPr lang="en-US" sz="3600" b="1" dirty="0">
                <a:solidFill>
                  <a:srgbClr val="7030A0"/>
                </a:solidFill>
              </a:rPr>
            </a:br>
            <a:endParaRPr lang="en-US" sz="3600" b="1" dirty="0">
              <a:solidFill>
                <a:srgbClr val="7030A0"/>
              </a:solidFill>
            </a:endParaRPr>
          </a:p>
        </p:txBody>
      </p:sp>
      <p:sp>
        <p:nvSpPr>
          <p:cNvPr id="23555" name="Rectangle 3"/>
          <p:cNvSpPr>
            <a:spLocks noGrp="1" noChangeArrowheads="1"/>
          </p:cNvSpPr>
          <p:nvPr>
            <p:ph type="body" idx="1"/>
          </p:nvPr>
        </p:nvSpPr>
        <p:spPr>
          <a:xfrm>
            <a:off x="685800" y="1981200"/>
            <a:ext cx="7772400" cy="3505200"/>
          </a:xfrm>
        </p:spPr>
        <p:txBody>
          <a:bodyPr/>
          <a:lstStyle/>
          <a:p>
            <a:r>
              <a:rPr lang="en-US" dirty="0"/>
              <a:t>Epidermal outgrowths</a:t>
            </a:r>
          </a:p>
          <a:p>
            <a:r>
              <a:rPr lang="en-US" dirty="0"/>
              <a:t>Occur on leaves, stem, fruits etc.</a:t>
            </a:r>
          </a:p>
          <a:p>
            <a:r>
              <a:rPr lang="en-US" dirty="0"/>
              <a:t>They secret some sticky substance</a:t>
            </a:r>
          </a:p>
          <a:p>
            <a:pPr marL="0" indent="0">
              <a:buNone/>
            </a:pPr>
            <a:r>
              <a:rPr lang="en-US" dirty="0"/>
              <a:t>Therefore, they are avoided by animals	</a:t>
            </a:r>
          </a:p>
          <a:p>
            <a:r>
              <a:rPr lang="en-US" dirty="0"/>
              <a:t>e.g. </a:t>
            </a:r>
            <a:r>
              <a:rPr lang="en-US" i="1" dirty="0"/>
              <a:t>Jatropha, Plumbago, </a:t>
            </a:r>
            <a:r>
              <a:rPr lang="en-US" i="1" dirty="0" err="1"/>
              <a:t>Boerhaavia</a:t>
            </a:r>
            <a:r>
              <a:rPr lang="en-US" i="1" dirty="0"/>
              <a:t>, </a:t>
            </a:r>
            <a:r>
              <a:rPr lang="en-US" i="1" dirty="0" err="1"/>
              <a:t>Siegesbeckia</a:t>
            </a:r>
            <a:r>
              <a:rPr lang="en-US" i="1" dirty="0"/>
              <a:t> </a:t>
            </a:r>
            <a:r>
              <a:rPr lang="en-US" dirty="0"/>
              <a:t>etc.</a:t>
            </a:r>
            <a:endParaRPr lang="en-US" i="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sz="3600" b="1" dirty="0" err="1">
                <a:solidFill>
                  <a:srgbClr val="7030A0"/>
                </a:solidFill>
              </a:rPr>
              <a:t>Myrmecophily</a:t>
            </a:r>
            <a:endParaRPr lang="en-US" sz="3600" b="1" dirty="0">
              <a:solidFill>
                <a:srgbClr val="7030A0"/>
              </a:solidFill>
            </a:endParaRPr>
          </a:p>
        </p:txBody>
      </p:sp>
      <p:sp>
        <p:nvSpPr>
          <p:cNvPr id="27655" name="Rectangle 7"/>
          <p:cNvSpPr>
            <a:spLocks noGrp="1" noChangeArrowheads="1"/>
          </p:cNvSpPr>
          <p:nvPr>
            <p:ph type="body" sz="half" idx="1"/>
          </p:nvPr>
        </p:nvSpPr>
        <p:spPr>
          <a:xfrm>
            <a:off x="152400" y="1981200"/>
            <a:ext cx="4419600" cy="4114800"/>
          </a:xfrm>
        </p:spPr>
        <p:txBody>
          <a:bodyPr/>
          <a:lstStyle/>
          <a:p>
            <a:pPr>
              <a:lnSpc>
                <a:spcPct val="90000"/>
              </a:lnSpc>
            </a:pPr>
            <a:r>
              <a:rPr lang="en-US" sz="2800"/>
              <a:t>Symbiotic association between ants and plants</a:t>
            </a:r>
          </a:p>
          <a:p>
            <a:pPr>
              <a:lnSpc>
                <a:spcPct val="90000"/>
              </a:lnSpc>
            </a:pPr>
            <a:r>
              <a:rPr lang="en-US" sz="2800"/>
              <a:t>In </a:t>
            </a:r>
            <a:r>
              <a:rPr lang="en-US" sz="2800" i="1"/>
              <a:t>Acacia sphaerocephala </a:t>
            </a:r>
            <a:r>
              <a:rPr lang="en-US" sz="2800"/>
              <a:t>hollow spiny stipules work as shelters for the ants</a:t>
            </a:r>
          </a:p>
          <a:p>
            <a:pPr>
              <a:lnSpc>
                <a:spcPct val="90000"/>
              </a:lnSpc>
            </a:pPr>
            <a:r>
              <a:rPr lang="en-US" sz="2800"/>
              <a:t>Sometimes food is also provided to the ants</a:t>
            </a:r>
          </a:p>
          <a:p>
            <a:pPr>
              <a:lnSpc>
                <a:spcPct val="90000"/>
              </a:lnSpc>
            </a:pPr>
            <a:r>
              <a:rPr lang="en-US" sz="2800"/>
              <a:t>These ants protect the plant from other animals</a:t>
            </a:r>
          </a:p>
          <a:p>
            <a:pPr>
              <a:lnSpc>
                <a:spcPct val="90000"/>
              </a:lnSpc>
            </a:pPr>
            <a:endParaRPr lang="en-US" sz="2800" i="1"/>
          </a:p>
        </p:txBody>
      </p:sp>
      <p:pic>
        <p:nvPicPr>
          <p:cNvPr id="27654" name="Picture 6" descr="Myrmicophily"/>
          <p:cNvPicPr>
            <a:picLocks noGrp="1" noChangeAspect="1" noChangeArrowheads="1"/>
          </p:cNvPicPr>
          <p:nvPr>
            <p:ph sz="half" idx="2"/>
          </p:nvPr>
        </p:nvPicPr>
        <p:blipFill>
          <a:blip r:embed="rId2"/>
          <a:srcRect/>
          <a:stretch>
            <a:fillRect/>
          </a:stretch>
        </p:blipFill>
        <p:spPr>
          <a:xfrm>
            <a:off x="4572000" y="1731963"/>
            <a:ext cx="4572000" cy="4622800"/>
          </a:xfrm>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2000" y="533400"/>
            <a:ext cx="7696200" cy="1295400"/>
          </a:xfrm>
        </p:spPr>
        <p:txBody>
          <a:bodyPr>
            <a:normAutofit/>
          </a:bodyPr>
          <a:lstStyle/>
          <a:p>
            <a:r>
              <a:rPr lang="en-US" sz="3600" b="1" dirty="0">
                <a:solidFill>
                  <a:srgbClr val="7030A0"/>
                </a:solidFill>
              </a:rPr>
              <a:t>Other external defenses</a:t>
            </a:r>
          </a:p>
        </p:txBody>
      </p:sp>
      <p:sp>
        <p:nvSpPr>
          <p:cNvPr id="25603" name="Rectangle 3"/>
          <p:cNvSpPr>
            <a:spLocks noGrp="1" noChangeArrowheads="1"/>
          </p:cNvSpPr>
          <p:nvPr>
            <p:ph type="body" idx="1"/>
          </p:nvPr>
        </p:nvSpPr>
        <p:spPr>
          <a:xfrm>
            <a:off x="685800" y="1905000"/>
            <a:ext cx="7772400" cy="4343400"/>
          </a:xfrm>
        </p:spPr>
        <p:txBody>
          <a:bodyPr/>
          <a:lstStyle/>
          <a:p>
            <a:r>
              <a:rPr lang="en-US"/>
              <a:t>Dense covering of hairs (e.g. </a:t>
            </a:r>
            <a:r>
              <a:rPr lang="en-US" i="1"/>
              <a:t>Calotropis</a:t>
            </a:r>
            <a:r>
              <a:rPr lang="en-US"/>
              <a:t>)</a:t>
            </a:r>
          </a:p>
          <a:p>
            <a:r>
              <a:rPr lang="en-US"/>
              <a:t>Cork and Bark of many trees</a:t>
            </a:r>
          </a:p>
          <a:p>
            <a:r>
              <a:rPr lang="en-US"/>
              <a:t>Red colour of tender leaves </a:t>
            </a:r>
          </a:p>
          <a:p>
            <a:r>
              <a:rPr lang="en-US"/>
              <a:t>Protection to the growing points (e.g. </a:t>
            </a:r>
            <a:r>
              <a:rPr lang="en-US" i="1"/>
              <a:t>Ficus</a:t>
            </a:r>
            <a:r>
              <a:rPr lang="en-US"/>
              <a:t>)</a:t>
            </a:r>
          </a:p>
          <a:p>
            <a:r>
              <a:rPr lang="en-US"/>
              <a:t>Silica deposition in leaves of grasses</a:t>
            </a:r>
          </a:p>
          <a:p>
            <a:r>
              <a:rPr lang="en-US"/>
              <a:t>Rhaphides and sphaeraphides in aroides</a:t>
            </a:r>
          </a:p>
          <a:p>
            <a:r>
              <a:rPr lang="en-US"/>
              <a:t>Bitter taste and offensive smell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r>
              <a:rPr lang="en-US" sz="3600" b="1" dirty="0">
                <a:solidFill>
                  <a:srgbClr val="7030A0"/>
                </a:solidFill>
              </a:rPr>
              <a:t>Internal defenses</a:t>
            </a:r>
          </a:p>
        </p:txBody>
      </p:sp>
      <p:sp>
        <p:nvSpPr>
          <p:cNvPr id="35843" name="Rectangle 3"/>
          <p:cNvSpPr>
            <a:spLocks noGrp="1" noChangeArrowheads="1"/>
          </p:cNvSpPr>
          <p:nvPr>
            <p:ph type="body" idx="1"/>
          </p:nvPr>
        </p:nvSpPr>
        <p:spPr>
          <a:xfrm>
            <a:off x="457200" y="1600200"/>
            <a:ext cx="8229600" cy="3505200"/>
          </a:xfrm>
        </p:spPr>
        <p:txBody>
          <a:bodyPr/>
          <a:lstStyle/>
          <a:p>
            <a:r>
              <a:rPr lang="en-US"/>
              <a:t>Secondary metabolites like alkaloides e. g. Daturine in </a:t>
            </a:r>
            <a:r>
              <a:rPr lang="en-US" i="1"/>
              <a:t>Datura, </a:t>
            </a:r>
            <a:r>
              <a:rPr lang="en-US"/>
              <a:t>Nicotine in tobacco</a:t>
            </a:r>
          </a:p>
          <a:p>
            <a:r>
              <a:rPr lang="en-US"/>
              <a:t>Tannins present in </a:t>
            </a:r>
            <a:r>
              <a:rPr lang="en-US" i="1"/>
              <a:t>Acacia sp, Terminalia chebula </a:t>
            </a:r>
          </a:p>
          <a:p>
            <a:r>
              <a:rPr lang="en-US"/>
              <a:t>Latex in many Asclepiads, Euphorbias etc. </a:t>
            </a:r>
          </a:p>
          <a:p>
            <a:r>
              <a:rPr lang="en-US"/>
              <a:t>Poisonous substances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1984CA-C0BE-DD1A-BD4B-8DC0EC3E0C5C}"/>
              </a:ext>
            </a:extLst>
          </p:cNvPr>
          <p:cNvPicPr>
            <a:picLocks noChangeAspect="1"/>
          </p:cNvPicPr>
          <p:nvPr/>
        </p:nvPicPr>
        <p:blipFill>
          <a:blip r:embed="rId2"/>
          <a:stretch>
            <a:fillRect/>
          </a:stretch>
        </p:blipFill>
        <p:spPr>
          <a:xfrm>
            <a:off x="0" y="578692"/>
            <a:ext cx="9144000" cy="5700616"/>
          </a:xfrm>
          <a:prstGeom prst="rect">
            <a:avLst/>
          </a:prstGeom>
        </p:spPr>
      </p:pic>
      <p:sp>
        <p:nvSpPr>
          <p:cNvPr id="2" name="Oval 1">
            <a:extLst>
              <a:ext uri="{FF2B5EF4-FFF2-40B4-BE49-F238E27FC236}">
                <a16:creationId xmlns:a16="http://schemas.microsoft.com/office/drawing/2014/main" id="{3381BCC7-2405-9A43-28D7-3E221FD7E527}"/>
              </a:ext>
            </a:extLst>
          </p:cNvPr>
          <p:cNvSpPr/>
          <p:nvPr/>
        </p:nvSpPr>
        <p:spPr>
          <a:xfrm>
            <a:off x="179512" y="5041196"/>
            <a:ext cx="1800200" cy="5040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Sound Card</a:t>
            </a:r>
          </a:p>
        </p:txBody>
      </p:sp>
      <p:sp>
        <p:nvSpPr>
          <p:cNvPr id="3" name="Oval 2">
            <a:extLst>
              <a:ext uri="{FF2B5EF4-FFF2-40B4-BE49-F238E27FC236}">
                <a16:creationId xmlns:a16="http://schemas.microsoft.com/office/drawing/2014/main" id="{A32EC62B-4F9A-5425-BE6E-A3626C365CB4}"/>
              </a:ext>
            </a:extLst>
          </p:cNvPr>
          <p:cNvSpPr/>
          <p:nvPr/>
        </p:nvSpPr>
        <p:spPr>
          <a:xfrm>
            <a:off x="7092280" y="3384367"/>
            <a:ext cx="1800200" cy="5040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Card</a:t>
            </a:r>
          </a:p>
        </p:txBody>
      </p:sp>
      <p:sp>
        <p:nvSpPr>
          <p:cNvPr id="4" name="Oval 3">
            <a:extLst>
              <a:ext uri="{FF2B5EF4-FFF2-40B4-BE49-F238E27FC236}">
                <a16:creationId xmlns:a16="http://schemas.microsoft.com/office/drawing/2014/main" id="{577319EF-E2F1-78F5-667A-40851C1C353E}"/>
              </a:ext>
            </a:extLst>
          </p:cNvPr>
          <p:cNvSpPr/>
          <p:nvPr/>
        </p:nvSpPr>
        <p:spPr>
          <a:xfrm>
            <a:off x="181597" y="2636912"/>
            <a:ext cx="1800200" cy="5040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CPU</a:t>
            </a:r>
          </a:p>
        </p:txBody>
      </p:sp>
    </p:spTree>
    <p:extLst>
      <p:ext uri="{BB962C8B-B14F-4D97-AF65-F5344CB8AC3E}">
        <p14:creationId xmlns:p14="http://schemas.microsoft.com/office/powerpoint/2010/main" val="1293572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ndex.jpg"/>
          <p:cNvPicPr>
            <a:picLocks noChangeAspect="1"/>
          </p:cNvPicPr>
          <p:nvPr/>
        </p:nvPicPr>
        <p:blipFill>
          <a:blip r:embed="rId2"/>
          <a:stretch>
            <a:fillRect/>
          </a:stretch>
        </p:blipFill>
        <p:spPr>
          <a:xfrm>
            <a:off x="5181600" y="4267200"/>
            <a:ext cx="2466975" cy="1847850"/>
          </a:xfrm>
          <a:prstGeom prst="rect">
            <a:avLst/>
          </a:prstGeom>
        </p:spPr>
      </p:pic>
      <p:pic>
        <p:nvPicPr>
          <p:cNvPr id="3" name="Picture 2" descr="220px-Canava1.jpg"/>
          <p:cNvPicPr>
            <a:picLocks noChangeAspect="1"/>
          </p:cNvPicPr>
          <p:nvPr/>
        </p:nvPicPr>
        <p:blipFill>
          <a:blip r:embed="rId3"/>
          <a:stretch>
            <a:fillRect/>
          </a:stretch>
        </p:blipFill>
        <p:spPr>
          <a:xfrm>
            <a:off x="457200" y="533400"/>
            <a:ext cx="2794000" cy="2819400"/>
          </a:xfrm>
          <a:prstGeom prst="rect">
            <a:avLst/>
          </a:prstGeom>
        </p:spPr>
      </p:pic>
      <p:sp>
        <p:nvSpPr>
          <p:cNvPr id="4" name="Curved Right Arrow 3"/>
          <p:cNvSpPr/>
          <p:nvPr/>
        </p:nvSpPr>
        <p:spPr>
          <a:xfrm>
            <a:off x="2971800" y="914400"/>
            <a:ext cx="1752600" cy="2133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loud 4"/>
          <p:cNvSpPr/>
          <p:nvPr/>
        </p:nvSpPr>
        <p:spPr>
          <a:xfrm>
            <a:off x="5105400" y="533400"/>
            <a:ext cx="2286000" cy="12954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err="1"/>
              <a:t>Arginine</a:t>
            </a:r>
            <a:endParaRPr lang="en-US" sz="2800" dirty="0"/>
          </a:p>
        </p:txBody>
      </p:sp>
      <p:sp>
        <p:nvSpPr>
          <p:cNvPr id="6" name="Cloud 5"/>
          <p:cNvSpPr/>
          <p:nvPr/>
        </p:nvSpPr>
        <p:spPr>
          <a:xfrm>
            <a:off x="5105400" y="2209800"/>
            <a:ext cx="2971800" cy="1295400"/>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Canavanine</a:t>
            </a:r>
            <a:endParaRPr lang="en-US" sz="2800" dirty="0"/>
          </a:p>
        </p:txBody>
      </p:sp>
      <p:sp>
        <p:nvSpPr>
          <p:cNvPr id="7" name="Rounded Rectangle 6"/>
          <p:cNvSpPr/>
          <p:nvPr/>
        </p:nvSpPr>
        <p:spPr>
          <a:xfrm>
            <a:off x="304800" y="3581400"/>
            <a:ext cx="3962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err="1"/>
              <a:t>Canavalia</a:t>
            </a:r>
            <a:r>
              <a:rPr lang="en-US" sz="2800" i="1" dirty="0"/>
              <a:t>  </a:t>
            </a:r>
            <a:r>
              <a:rPr lang="en-US" sz="2800" i="1" dirty="0" err="1"/>
              <a:t>enciformis</a:t>
            </a:r>
            <a:endParaRPr lang="en-US" sz="2800" i="1" dirty="0"/>
          </a:p>
        </p:txBody>
      </p:sp>
      <p:sp>
        <p:nvSpPr>
          <p:cNvPr id="8" name="Striped Right Arrow 7"/>
          <p:cNvSpPr/>
          <p:nvPr/>
        </p:nvSpPr>
        <p:spPr>
          <a:xfrm rot="5400000">
            <a:off x="5524500" y="3771900"/>
            <a:ext cx="1600200" cy="1219200"/>
          </a:xfrm>
          <a:prstGeom prst="stripedRightArrow">
            <a:avLst/>
          </a:prstGeom>
          <a:scene3d>
            <a:camera prst="orthographicFront">
              <a:rot lat="21299999"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5334000" y="5562600"/>
            <a:ext cx="1981200" cy="10668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381000" y="4953000"/>
            <a:ext cx="4572000" cy="523220"/>
          </a:xfrm>
          <a:prstGeom prst="rect">
            <a:avLst/>
          </a:prstGeom>
          <a:noFill/>
        </p:spPr>
        <p:txBody>
          <a:bodyPr wrap="square" rtlCol="0">
            <a:spAutoFit/>
          </a:bodyPr>
          <a:lstStyle/>
          <a:p>
            <a:r>
              <a:rPr lang="en-US" sz="2800" b="1" dirty="0">
                <a:solidFill>
                  <a:srgbClr val="7030A0"/>
                </a:solidFill>
              </a:rPr>
              <a:t>Death of the insect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85800" y="533400"/>
            <a:ext cx="7467600" cy="6014053"/>
          </a:xfrm>
          <a:prstGeom prst="rect">
            <a:avLst/>
          </a:prstGeom>
          <a:noFill/>
          <a:ln w="9525">
            <a:noFill/>
            <a:miter lim="800000"/>
            <a:headEnd/>
            <a:tailEnd/>
          </a:ln>
          <a:effectLst/>
        </p:spPr>
      </p:pic>
      <p:sp>
        <p:nvSpPr>
          <p:cNvPr id="3" name="TextBox 2"/>
          <p:cNvSpPr txBox="1"/>
          <p:nvPr/>
        </p:nvSpPr>
        <p:spPr>
          <a:xfrm>
            <a:off x="304800" y="228600"/>
            <a:ext cx="5181600" cy="523220"/>
          </a:xfrm>
          <a:prstGeom prst="rect">
            <a:avLst/>
          </a:prstGeom>
          <a:noFill/>
        </p:spPr>
        <p:txBody>
          <a:bodyPr wrap="square" rtlCol="0">
            <a:spAutoFit/>
          </a:bodyPr>
          <a:lstStyle/>
          <a:p>
            <a:r>
              <a:rPr lang="en-US" sz="2800" b="1" dirty="0">
                <a:solidFill>
                  <a:srgbClr val="7030A0"/>
                </a:solidFill>
              </a:rPr>
              <a:t>Defenses against  herbivores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52400" y="152400"/>
            <a:ext cx="8839200" cy="641255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F9B48-5BE3-2A90-3865-35B28F410A3C}"/>
              </a:ext>
            </a:extLst>
          </p:cNvPr>
          <p:cNvPicPr>
            <a:picLocks noChangeAspect="1"/>
          </p:cNvPicPr>
          <p:nvPr/>
        </p:nvPicPr>
        <p:blipFill>
          <a:blip r:embed="rId2"/>
          <a:stretch>
            <a:fillRect/>
          </a:stretch>
        </p:blipFill>
        <p:spPr>
          <a:xfrm>
            <a:off x="389423" y="228600"/>
            <a:ext cx="2991585" cy="3581400"/>
          </a:xfrm>
          <a:prstGeom prst="rect">
            <a:avLst/>
          </a:prstGeom>
        </p:spPr>
      </p:pic>
      <p:sp>
        <p:nvSpPr>
          <p:cNvPr id="4" name="Rectangle: Rounded Corners 3">
            <a:extLst>
              <a:ext uri="{FF2B5EF4-FFF2-40B4-BE49-F238E27FC236}">
                <a16:creationId xmlns:a16="http://schemas.microsoft.com/office/drawing/2014/main" id="{CBDFC0FC-89EC-B156-474E-6F10EBDEB052}"/>
              </a:ext>
            </a:extLst>
          </p:cNvPr>
          <p:cNvSpPr/>
          <p:nvPr/>
        </p:nvSpPr>
        <p:spPr>
          <a:xfrm>
            <a:off x="4267200" y="228600"/>
            <a:ext cx="3943672" cy="609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Defense System : Animals</a:t>
            </a:r>
          </a:p>
        </p:txBody>
      </p:sp>
      <p:sp>
        <p:nvSpPr>
          <p:cNvPr id="5" name="Oval 4">
            <a:extLst>
              <a:ext uri="{FF2B5EF4-FFF2-40B4-BE49-F238E27FC236}">
                <a16:creationId xmlns:a16="http://schemas.microsoft.com/office/drawing/2014/main" id="{BAACAD6F-2DAB-86AE-4064-E889AABDC24D}"/>
              </a:ext>
            </a:extLst>
          </p:cNvPr>
          <p:cNvSpPr/>
          <p:nvPr/>
        </p:nvSpPr>
        <p:spPr>
          <a:xfrm>
            <a:off x="4191000" y="990600"/>
            <a:ext cx="19050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Innate</a:t>
            </a:r>
          </a:p>
        </p:txBody>
      </p:sp>
      <p:sp>
        <p:nvSpPr>
          <p:cNvPr id="6" name="Oval 5">
            <a:extLst>
              <a:ext uri="{FF2B5EF4-FFF2-40B4-BE49-F238E27FC236}">
                <a16:creationId xmlns:a16="http://schemas.microsoft.com/office/drawing/2014/main" id="{ED489A1F-1BA9-3D22-F5C6-2A7CD2318E75}"/>
              </a:ext>
            </a:extLst>
          </p:cNvPr>
          <p:cNvSpPr/>
          <p:nvPr/>
        </p:nvSpPr>
        <p:spPr>
          <a:xfrm>
            <a:off x="6705600" y="990600"/>
            <a:ext cx="1905000" cy="609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Adaptive</a:t>
            </a:r>
          </a:p>
        </p:txBody>
      </p:sp>
      <p:sp>
        <p:nvSpPr>
          <p:cNvPr id="7" name="Isosceles Triangle 6">
            <a:extLst>
              <a:ext uri="{FF2B5EF4-FFF2-40B4-BE49-F238E27FC236}">
                <a16:creationId xmlns:a16="http://schemas.microsoft.com/office/drawing/2014/main" id="{77ECAB44-1495-1DB9-0816-C0EF7307E7EE}"/>
              </a:ext>
            </a:extLst>
          </p:cNvPr>
          <p:cNvSpPr/>
          <p:nvPr/>
        </p:nvSpPr>
        <p:spPr>
          <a:xfrm>
            <a:off x="4038600" y="1752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4308E0C-2DC0-8451-5BE9-C249C0C5EA8B}"/>
              </a:ext>
            </a:extLst>
          </p:cNvPr>
          <p:cNvSpPr/>
          <p:nvPr/>
        </p:nvSpPr>
        <p:spPr>
          <a:xfrm>
            <a:off x="4800600" y="1752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901A7EE2-51AC-7446-8243-44F858F8E1AF}"/>
              </a:ext>
            </a:extLst>
          </p:cNvPr>
          <p:cNvSpPr/>
          <p:nvPr/>
        </p:nvSpPr>
        <p:spPr>
          <a:xfrm>
            <a:off x="5562600" y="1752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694CAF-FB23-4DC4-F337-2F3C1C0A0E9E}"/>
              </a:ext>
            </a:extLst>
          </p:cNvPr>
          <p:cNvSpPr txBox="1"/>
          <p:nvPr/>
        </p:nvSpPr>
        <p:spPr>
          <a:xfrm>
            <a:off x="3657600" y="2590800"/>
            <a:ext cx="3434680" cy="369332"/>
          </a:xfrm>
          <a:prstGeom prst="rect">
            <a:avLst/>
          </a:prstGeom>
          <a:noFill/>
        </p:spPr>
        <p:txBody>
          <a:bodyPr wrap="square" rtlCol="0">
            <a:spAutoFit/>
          </a:bodyPr>
          <a:lstStyle/>
          <a:p>
            <a:r>
              <a:rPr lang="en-US" b="1" dirty="0"/>
              <a:t>Individual - Racial - Species</a:t>
            </a:r>
          </a:p>
        </p:txBody>
      </p:sp>
      <p:sp>
        <p:nvSpPr>
          <p:cNvPr id="11" name="Isosceles Triangle 10">
            <a:extLst>
              <a:ext uri="{FF2B5EF4-FFF2-40B4-BE49-F238E27FC236}">
                <a16:creationId xmlns:a16="http://schemas.microsoft.com/office/drawing/2014/main" id="{C5C2E991-C7C2-673F-1FAF-771C92BAC6FB}"/>
              </a:ext>
            </a:extLst>
          </p:cNvPr>
          <p:cNvSpPr/>
          <p:nvPr/>
        </p:nvSpPr>
        <p:spPr>
          <a:xfrm>
            <a:off x="7010400" y="1752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463A8E2C-E05F-81A7-7BE3-F069BD084E8C}"/>
              </a:ext>
            </a:extLst>
          </p:cNvPr>
          <p:cNvSpPr/>
          <p:nvPr/>
        </p:nvSpPr>
        <p:spPr>
          <a:xfrm>
            <a:off x="7772400" y="1752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63A57B-47C3-23B4-7603-E2F3733AA5BF}"/>
              </a:ext>
            </a:extLst>
          </p:cNvPr>
          <p:cNvSpPr txBox="1"/>
          <p:nvPr/>
        </p:nvSpPr>
        <p:spPr>
          <a:xfrm>
            <a:off x="6804248" y="2564904"/>
            <a:ext cx="1932451" cy="369332"/>
          </a:xfrm>
          <a:prstGeom prst="rect">
            <a:avLst/>
          </a:prstGeom>
          <a:noFill/>
        </p:spPr>
        <p:txBody>
          <a:bodyPr wrap="square" rtlCol="0">
            <a:spAutoFit/>
          </a:bodyPr>
          <a:lstStyle/>
          <a:p>
            <a:r>
              <a:rPr lang="en-US" b="1" dirty="0"/>
              <a:t>Active - Passive</a:t>
            </a:r>
          </a:p>
        </p:txBody>
      </p:sp>
      <p:sp>
        <p:nvSpPr>
          <p:cNvPr id="14" name="Rectangle: Rounded Corners 13">
            <a:extLst>
              <a:ext uri="{FF2B5EF4-FFF2-40B4-BE49-F238E27FC236}">
                <a16:creationId xmlns:a16="http://schemas.microsoft.com/office/drawing/2014/main" id="{BD95E5C7-711F-F6D9-289A-CDDF2FF05343}"/>
              </a:ext>
            </a:extLst>
          </p:cNvPr>
          <p:cNvSpPr/>
          <p:nvPr/>
        </p:nvSpPr>
        <p:spPr>
          <a:xfrm>
            <a:off x="4191000" y="3032760"/>
            <a:ext cx="2057400" cy="1844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Sensory </a:t>
            </a:r>
          </a:p>
          <a:p>
            <a:pPr algn="ctr"/>
            <a:r>
              <a:rPr lang="en-US" sz="2000" dirty="0"/>
              <a:t>Digestive</a:t>
            </a:r>
          </a:p>
          <a:p>
            <a:pPr algn="ctr"/>
            <a:r>
              <a:rPr lang="en-US" sz="2000" dirty="0"/>
              <a:t>Respiratory</a:t>
            </a:r>
          </a:p>
          <a:p>
            <a:pPr algn="ctr"/>
            <a:r>
              <a:rPr lang="en-US" sz="2000" dirty="0"/>
              <a:t>Reproductive System </a:t>
            </a:r>
          </a:p>
        </p:txBody>
      </p:sp>
      <p:sp>
        <p:nvSpPr>
          <p:cNvPr id="15" name="Isosceles Triangle 14">
            <a:extLst>
              <a:ext uri="{FF2B5EF4-FFF2-40B4-BE49-F238E27FC236}">
                <a16:creationId xmlns:a16="http://schemas.microsoft.com/office/drawing/2014/main" id="{0B0C383C-7AEF-D1E7-F576-1053880AE888}"/>
              </a:ext>
            </a:extLst>
          </p:cNvPr>
          <p:cNvSpPr/>
          <p:nvPr/>
        </p:nvSpPr>
        <p:spPr>
          <a:xfrm>
            <a:off x="4038600" y="5181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53A26E4-E098-2EE8-8AFE-9CD551DEBA58}"/>
              </a:ext>
            </a:extLst>
          </p:cNvPr>
          <p:cNvSpPr/>
          <p:nvPr/>
        </p:nvSpPr>
        <p:spPr>
          <a:xfrm>
            <a:off x="4800600" y="5181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C28786A1-926D-3A03-255B-F7A3CC6F6697}"/>
              </a:ext>
            </a:extLst>
          </p:cNvPr>
          <p:cNvSpPr/>
          <p:nvPr/>
        </p:nvSpPr>
        <p:spPr>
          <a:xfrm>
            <a:off x="5562600" y="5181600"/>
            <a:ext cx="685800" cy="762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F1C6F5-56B5-C5A9-4F84-1135C9A52AF2}"/>
              </a:ext>
            </a:extLst>
          </p:cNvPr>
          <p:cNvSpPr txBox="1"/>
          <p:nvPr/>
        </p:nvSpPr>
        <p:spPr>
          <a:xfrm>
            <a:off x="3276600" y="6019800"/>
            <a:ext cx="4114800" cy="707886"/>
          </a:xfrm>
          <a:prstGeom prst="rect">
            <a:avLst/>
          </a:prstGeom>
          <a:noFill/>
        </p:spPr>
        <p:txBody>
          <a:bodyPr wrap="square" rtlCol="0">
            <a:spAutoFit/>
          </a:bodyPr>
          <a:lstStyle/>
          <a:p>
            <a:pPr algn="ctr"/>
            <a:r>
              <a:rPr lang="en-US" sz="2000" b="1" dirty="0"/>
              <a:t>Anatomic – Physiologic – Phagocytic BARRIERS</a:t>
            </a:r>
          </a:p>
        </p:txBody>
      </p:sp>
      <p:sp>
        <p:nvSpPr>
          <p:cNvPr id="19" name="Rectangle: Rounded Corners 18">
            <a:extLst>
              <a:ext uri="{FF2B5EF4-FFF2-40B4-BE49-F238E27FC236}">
                <a16:creationId xmlns:a16="http://schemas.microsoft.com/office/drawing/2014/main" id="{B88714C8-5B64-DB19-2D91-31CEEA1B16A4}"/>
              </a:ext>
            </a:extLst>
          </p:cNvPr>
          <p:cNvSpPr/>
          <p:nvPr/>
        </p:nvSpPr>
        <p:spPr>
          <a:xfrm>
            <a:off x="6400800" y="3048000"/>
            <a:ext cx="2438400" cy="1828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Lymphocytes (B&amp;T)</a:t>
            </a:r>
          </a:p>
          <a:p>
            <a:pPr algn="ctr"/>
            <a:r>
              <a:rPr lang="en-US" sz="2000" dirty="0"/>
              <a:t>Antigen Presenting Cells (Macrophage, B Cell, Dendritic cells)</a:t>
            </a:r>
          </a:p>
        </p:txBody>
      </p:sp>
    </p:spTree>
    <p:extLst>
      <p:ext uri="{BB962C8B-B14F-4D97-AF65-F5344CB8AC3E}">
        <p14:creationId xmlns:p14="http://schemas.microsoft.com/office/powerpoint/2010/main" val="1437323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8C220-2F23-054E-8254-1B53D4B1D7D6}"/>
              </a:ext>
            </a:extLst>
          </p:cNvPr>
          <p:cNvPicPr>
            <a:picLocks noChangeAspect="1"/>
          </p:cNvPicPr>
          <p:nvPr/>
        </p:nvPicPr>
        <p:blipFill>
          <a:blip r:embed="rId2"/>
          <a:stretch>
            <a:fillRect/>
          </a:stretch>
        </p:blipFill>
        <p:spPr>
          <a:xfrm>
            <a:off x="0" y="194531"/>
            <a:ext cx="9144000" cy="6468938"/>
          </a:xfrm>
          <a:prstGeom prst="rect">
            <a:avLst/>
          </a:prstGeom>
        </p:spPr>
      </p:pic>
    </p:spTree>
    <p:extLst>
      <p:ext uri="{BB962C8B-B14F-4D97-AF65-F5344CB8AC3E}">
        <p14:creationId xmlns:p14="http://schemas.microsoft.com/office/powerpoint/2010/main" val="384939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980D3B0-AA27-B991-2103-A1898FD1005E}"/>
              </a:ext>
            </a:extLst>
          </p:cNvPr>
          <p:cNvGraphicFramePr/>
          <p:nvPr>
            <p:extLst>
              <p:ext uri="{D42A27DB-BD31-4B8C-83A1-F6EECF244321}">
                <p14:modId xmlns:p14="http://schemas.microsoft.com/office/powerpoint/2010/main" val="1320521149"/>
              </p:ext>
            </p:extLst>
          </p:nvPr>
        </p:nvGraphicFramePr>
        <p:xfrm>
          <a:off x="323528" y="116632"/>
          <a:ext cx="8640960" cy="6624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73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2AA43-F68A-FEAF-790C-C789A29E5DB2}"/>
              </a:ext>
            </a:extLst>
          </p:cNvPr>
          <p:cNvPicPr>
            <a:picLocks noChangeAspect="1"/>
          </p:cNvPicPr>
          <p:nvPr/>
        </p:nvPicPr>
        <p:blipFill>
          <a:blip r:embed="rId2"/>
          <a:stretch>
            <a:fillRect/>
          </a:stretch>
        </p:blipFill>
        <p:spPr>
          <a:xfrm>
            <a:off x="0" y="110829"/>
            <a:ext cx="9144000" cy="6636341"/>
          </a:xfrm>
          <a:prstGeom prst="rect">
            <a:avLst/>
          </a:prstGeom>
        </p:spPr>
      </p:pic>
    </p:spTree>
    <p:extLst>
      <p:ext uri="{BB962C8B-B14F-4D97-AF65-F5344CB8AC3E}">
        <p14:creationId xmlns:p14="http://schemas.microsoft.com/office/powerpoint/2010/main" val="385955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The innate and the adaptive immune systems">
            <a:extLst>
              <a:ext uri="{FF2B5EF4-FFF2-40B4-BE49-F238E27FC236}">
                <a16:creationId xmlns:a16="http://schemas.microsoft.com/office/drawing/2014/main" id="{AA7ED5E1-93E5-AC0B-C38B-A6AA0D109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
            <a:ext cx="7772401" cy="52145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24-1. Innate and adaptive immune responses.">
            <a:extLst>
              <a:ext uri="{FF2B5EF4-FFF2-40B4-BE49-F238E27FC236}">
                <a16:creationId xmlns:a16="http://schemas.microsoft.com/office/drawing/2014/main" id="{0A0175F1-F35B-4CE2-A2F7-A4789314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876800"/>
            <a:ext cx="16764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32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3144C-E584-E2C6-EFF4-4E588AB2912F}"/>
              </a:ext>
            </a:extLst>
          </p:cNvPr>
          <p:cNvSpPr txBox="1"/>
          <p:nvPr/>
        </p:nvSpPr>
        <p:spPr>
          <a:xfrm>
            <a:off x="381000" y="762000"/>
            <a:ext cx="8763000" cy="5078313"/>
          </a:xfrm>
          <a:prstGeom prst="rect">
            <a:avLst/>
          </a:prstGeom>
          <a:noFill/>
        </p:spPr>
        <p:txBody>
          <a:bodyPr wrap="square">
            <a:spAutoFit/>
          </a:bodyPr>
          <a:lstStyle/>
          <a:p>
            <a:pPr algn="l"/>
            <a:r>
              <a:rPr lang="en-US" b="1" i="0" dirty="0">
                <a:solidFill>
                  <a:srgbClr val="333333"/>
                </a:solidFill>
                <a:effectLst/>
                <a:latin typeface="Droid Sans"/>
              </a:rPr>
              <a:t>Innate Immunity</a:t>
            </a:r>
          </a:p>
          <a:p>
            <a:pPr algn="l"/>
            <a:endParaRPr lang="en-US" b="1" i="0" dirty="0">
              <a:solidFill>
                <a:srgbClr val="333333"/>
              </a:solidFill>
              <a:effectLst/>
              <a:latin typeface="Droid Sans"/>
            </a:endParaRPr>
          </a:p>
          <a:p>
            <a:pPr algn="l">
              <a:buFont typeface="Arial" panose="020B0604020202020204" pitchFamily="34" charset="0"/>
              <a:buChar char="•"/>
            </a:pPr>
            <a:r>
              <a:rPr lang="en-US" b="0" i="0" dirty="0">
                <a:solidFill>
                  <a:srgbClr val="333333"/>
                </a:solidFill>
                <a:effectLst/>
                <a:latin typeface="Helvetica Neue"/>
              </a:rPr>
              <a:t>The innate immune system is the most evolutionarily conserved arm of the immune system and it generates rapid, non-specific inflammatory responses in response to signals from </a:t>
            </a:r>
            <a:r>
              <a:rPr lang="en-US" b="1" i="0" dirty="0">
                <a:solidFill>
                  <a:srgbClr val="333333"/>
                </a:solidFill>
                <a:effectLst/>
                <a:latin typeface="Helvetica Neue"/>
              </a:rPr>
              <a:t>Pattern Recognition Receptors (PRR).</a:t>
            </a:r>
            <a:endParaRPr lang="en-US" b="0" i="0" dirty="0">
              <a:solidFill>
                <a:srgbClr val="333333"/>
              </a:solidFill>
              <a:effectLst/>
              <a:latin typeface="Helvetica Neue"/>
            </a:endParaRPr>
          </a:p>
          <a:p>
            <a:pPr algn="l">
              <a:buFont typeface="Arial" panose="020B0604020202020204" pitchFamily="34" charset="0"/>
              <a:buChar char="•"/>
            </a:pPr>
            <a:r>
              <a:rPr lang="en-US" b="1" i="0" dirty="0">
                <a:solidFill>
                  <a:srgbClr val="333333"/>
                </a:solidFill>
                <a:effectLst/>
                <a:latin typeface="Helvetica Neue"/>
              </a:rPr>
              <a:t>Pathogen Associated Molecular Patterns (PAMPs) </a:t>
            </a:r>
            <a:r>
              <a:rPr lang="en-US" b="0" i="0" dirty="0">
                <a:solidFill>
                  <a:srgbClr val="333333"/>
                </a:solidFill>
                <a:effectLst/>
                <a:latin typeface="Helvetica Neue"/>
              </a:rPr>
              <a:t>are conserved molecular structures of bacteria, viruses and other pathogens that bind to PRRs.</a:t>
            </a:r>
          </a:p>
          <a:p>
            <a:pPr algn="l">
              <a:buFont typeface="Arial" panose="020B0604020202020204" pitchFamily="34" charset="0"/>
              <a:buChar char="•"/>
            </a:pPr>
            <a:r>
              <a:rPr lang="en-US" b="0" i="0" dirty="0">
                <a:solidFill>
                  <a:srgbClr val="333333"/>
                </a:solidFill>
                <a:effectLst/>
                <a:latin typeface="Helvetica Neue"/>
              </a:rPr>
              <a:t>The innate immune response has an important role in controlling infections during the first 7 days after an infection.</a:t>
            </a:r>
          </a:p>
          <a:p>
            <a:pPr algn="l">
              <a:buFont typeface="Arial" panose="020B0604020202020204" pitchFamily="34" charset="0"/>
              <a:buChar char="•"/>
            </a:pPr>
            <a:r>
              <a:rPr lang="en-US" b="0" i="0" dirty="0">
                <a:solidFill>
                  <a:srgbClr val="333333"/>
                </a:solidFill>
                <a:effectLst/>
                <a:latin typeface="Helvetica Neue"/>
              </a:rPr>
              <a:t>Many of the cells in the innate immune system (such as </a:t>
            </a:r>
            <a:r>
              <a:rPr lang="en-US" b="1" i="0" dirty="0">
                <a:solidFill>
                  <a:srgbClr val="333333"/>
                </a:solidFill>
                <a:effectLst/>
                <a:latin typeface="Helvetica Neue"/>
              </a:rPr>
              <a:t>dendritic cells, macrophages, mast cells, neutrophils, basophils</a:t>
            </a:r>
            <a:r>
              <a:rPr lang="en-US" b="0" i="0" dirty="0">
                <a:solidFill>
                  <a:srgbClr val="333333"/>
                </a:solidFill>
                <a:effectLst/>
                <a:latin typeface="Helvetica Neue"/>
              </a:rPr>
              <a:t> and </a:t>
            </a:r>
            <a:r>
              <a:rPr lang="en-US" b="1" i="0" dirty="0">
                <a:solidFill>
                  <a:srgbClr val="333333"/>
                </a:solidFill>
                <a:effectLst/>
                <a:latin typeface="Helvetica Neue"/>
              </a:rPr>
              <a:t>eosinophils</a:t>
            </a:r>
            <a:r>
              <a:rPr lang="en-US" b="0" i="0" dirty="0">
                <a:solidFill>
                  <a:srgbClr val="333333"/>
                </a:solidFill>
                <a:effectLst/>
                <a:latin typeface="Helvetica Neue"/>
              </a:rPr>
              <a:t>) produce cytokines or interact with other cells directly in order to activate the adaptive immune system.</a:t>
            </a:r>
          </a:p>
          <a:p>
            <a:pPr algn="l">
              <a:buFont typeface="Arial" panose="020B0604020202020204" pitchFamily="34" charset="0"/>
              <a:buChar char="•"/>
            </a:pPr>
            <a:r>
              <a:rPr lang="en-US" b="0" i="0" dirty="0">
                <a:solidFill>
                  <a:srgbClr val="333333"/>
                </a:solidFill>
                <a:effectLst/>
                <a:latin typeface="Helvetica Neue"/>
              </a:rPr>
              <a:t>There are other cell types, such as </a:t>
            </a:r>
            <a:r>
              <a:rPr lang="en-US" b="1" i="0" dirty="0">
                <a:solidFill>
                  <a:srgbClr val="333333"/>
                </a:solidFill>
                <a:effectLst/>
                <a:latin typeface="Helvetica Neue"/>
              </a:rPr>
              <a:t>gamma-delta T cells</a:t>
            </a:r>
            <a:r>
              <a:rPr lang="en-US" b="0" i="0" dirty="0">
                <a:solidFill>
                  <a:srgbClr val="333333"/>
                </a:solidFill>
                <a:effectLst/>
                <a:latin typeface="Helvetica Neue"/>
              </a:rPr>
              <a:t> and </a:t>
            </a:r>
            <a:r>
              <a:rPr lang="en-US" b="1" i="0" dirty="0">
                <a:solidFill>
                  <a:srgbClr val="333333"/>
                </a:solidFill>
                <a:effectLst/>
                <a:latin typeface="Helvetica Neue"/>
              </a:rPr>
              <a:t>Natural Killer (NK) cells</a:t>
            </a:r>
            <a:r>
              <a:rPr lang="en-US" b="0" i="0" dirty="0">
                <a:solidFill>
                  <a:srgbClr val="333333"/>
                </a:solidFill>
                <a:effectLst/>
                <a:latin typeface="Helvetica Neue"/>
              </a:rPr>
              <a:t> that are lymphocytes without antigen specificity, and therefore are considered to be innate cells with some similarities to effector lymphocytes.</a:t>
            </a:r>
          </a:p>
          <a:p>
            <a:pPr algn="l">
              <a:buFont typeface="Arial" panose="020B0604020202020204" pitchFamily="34" charset="0"/>
              <a:buChar char="•"/>
            </a:pPr>
            <a:r>
              <a:rPr lang="en-US" b="0" i="0" dirty="0">
                <a:solidFill>
                  <a:srgbClr val="333333"/>
                </a:solidFill>
                <a:effectLst/>
                <a:latin typeface="Helvetica Neue"/>
              </a:rPr>
              <a:t>The effector mechanisms used to clear an infection depend on the type of pathogen that has initiated the immune response.</a:t>
            </a:r>
          </a:p>
        </p:txBody>
      </p:sp>
    </p:spTree>
    <p:extLst>
      <p:ext uri="{BB962C8B-B14F-4D97-AF65-F5344CB8AC3E}">
        <p14:creationId xmlns:p14="http://schemas.microsoft.com/office/powerpoint/2010/main" val="3154619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nate and Adaptive Immunity - American Society for Radiation Oncology  (ASTRO) - American Society for Radiation Oncology (ASTRO)">
            <a:extLst>
              <a:ext uri="{FF2B5EF4-FFF2-40B4-BE49-F238E27FC236}">
                <a16:creationId xmlns:a16="http://schemas.microsoft.com/office/drawing/2014/main" id="{D45D3131-E95B-4B5D-39DA-8830E53AE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36" y="495300"/>
            <a:ext cx="8845327"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12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5391B-650D-32B6-1D09-0A8A5D05C473}"/>
              </a:ext>
            </a:extLst>
          </p:cNvPr>
          <p:cNvSpPr txBox="1"/>
          <p:nvPr/>
        </p:nvSpPr>
        <p:spPr>
          <a:xfrm>
            <a:off x="179512" y="836712"/>
            <a:ext cx="8784976" cy="5287986"/>
          </a:xfrm>
          <a:prstGeom prst="rect">
            <a:avLst/>
          </a:prstGeom>
          <a:noFill/>
        </p:spPr>
        <p:txBody>
          <a:bodyPr wrap="square">
            <a:spAutoFit/>
          </a:bodyPr>
          <a:lstStyle/>
          <a:p>
            <a:pPr algn="l">
              <a:lnSpc>
                <a:spcPts val="1800"/>
              </a:lnSpc>
              <a:spcAft>
                <a:spcPts val="750"/>
              </a:spcAft>
            </a:pPr>
            <a:r>
              <a:rPr lang="en-US" b="0" i="0" dirty="0">
                <a:solidFill>
                  <a:srgbClr val="001D35"/>
                </a:solidFill>
                <a:effectLst/>
                <a:latin typeface="Google Sans"/>
              </a:rPr>
              <a:t>The brain and the central processing unit (CPU) of a computer share several similarities, including:</a:t>
            </a:r>
          </a:p>
          <a:p>
            <a:pPr algn="l" fontAlgn="ctr">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 Data Processing</a:t>
            </a:r>
            <a:r>
              <a:rPr lang="en-US" b="0" i="0" dirty="0">
                <a:solidFill>
                  <a:srgbClr val="001D35"/>
                </a:solidFill>
                <a:effectLst/>
                <a:latin typeface="Google Sans"/>
              </a:rPr>
              <a:t>: Both the brain and the CPU manage the timing of operations and carry out instructions. </a:t>
            </a:r>
          </a:p>
          <a:p>
            <a:pPr algn="l" fontAlgn="ctr">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 Electrical signals</a:t>
            </a:r>
            <a:r>
              <a:rPr lang="en-US" b="0" i="0" dirty="0">
                <a:solidFill>
                  <a:srgbClr val="001D35"/>
                </a:solidFill>
                <a:effectLst/>
                <a:latin typeface="Google Sans"/>
              </a:rPr>
              <a:t>: Both the brain and the CPU use electrical signals to transmit information. The brain uses neurons, while the CPU uses wires. </a:t>
            </a:r>
          </a:p>
          <a:p>
            <a:pPr algn="l" fontAlgn="ctr">
              <a:lnSpc>
                <a:spcPts val="1650"/>
              </a:lnSpc>
              <a:spcBef>
                <a:spcPts val="750"/>
              </a:spcBef>
              <a:spcAft>
                <a:spcPts val="1500"/>
              </a:spcAft>
              <a:buFont typeface="Arial" panose="020B0604020202020204" pitchFamily="34" charset="0"/>
              <a:buChar char="•"/>
            </a:pPr>
            <a:r>
              <a:rPr lang="en-US" b="1" i="0" dirty="0">
                <a:solidFill>
                  <a:srgbClr val="001D35"/>
                </a:solidFill>
                <a:effectLst/>
                <a:latin typeface="Google Sans"/>
              </a:rPr>
              <a:t> Metaphorical thinking</a:t>
            </a:r>
            <a:r>
              <a:rPr lang="en-US" b="0" i="0" dirty="0">
                <a:solidFill>
                  <a:srgbClr val="001D35"/>
                </a:solidFill>
                <a:effectLst/>
                <a:latin typeface="Google Sans"/>
              </a:rPr>
              <a:t>: Both the brain and the computer have some ability to think metaphorically. </a:t>
            </a:r>
          </a:p>
          <a:p>
            <a:pPr algn="l" fontAlgn="ctr">
              <a:lnSpc>
                <a:spcPts val="1650"/>
              </a:lnSpc>
              <a:spcBef>
                <a:spcPts val="750"/>
              </a:spcBef>
              <a:spcAft>
                <a:spcPts val="1500"/>
              </a:spcAft>
              <a:buFont typeface="Arial" panose="020B0604020202020204" pitchFamily="34" charset="0"/>
              <a:buChar char="•"/>
            </a:pPr>
            <a:r>
              <a:rPr lang="en-US" dirty="0">
                <a:solidFill>
                  <a:srgbClr val="001D35"/>
                </a:solidFill>
                <a:latin typeface="Google Sans"/>
              </a:rPr>
              <a:t> </a:t>
            </a:r>
            <a:r>
              <a:rPr lang="en-US" b="1" dirty="0">
                <a:solidFill>
                  <a:srgbClr val="001D35"/>
                </a:solidFill>
                <a:latin typeface="Google Sans"/>
              </a:rPr>
              <a:t>Parallel Processing: </a:t>
            </a:r>
            <a:r>
              <a:rPr lang="en-US" b="0" i="0" dirty="0">
                <a:solidFill>
                  <a:srgbClr val="242424"/>
                </a:solidFill>
                <a:effectLst/>
                <a:latin typeface="source-serif-pro"/>
              </a:rPr>
              <a:t>Both the human brain and processors can perform tasks in parallel. The brain processes multiple sensory inputs and tasks simultaneously, and modern processors have multiple cores for parallel processing.</a:t>
            </a:r>
          </a:p>
          <a:p>
            <a:pPr algn="l" fontAlgn="ctr">
              <a:lnSpc>
                <a:spcPts val="1650"/>
              </a:lnSpc>
              <a:spcBef>
                <a:spcPts val="750"/>
              </a:spcBef>
              <a:spcAft>
                <a:spcPts val="1500"/>
              </a:spcAft>
              <a:buFont typeface="Arial" panose="020B0604020202020204" pitchFamily="34" charset="0"/>
              <a:buChar char="•"/>
            </a:pPr>
            <a:r>
              <a:rPr lang="en-US" dirty="0">
                <a:solidFill>
                  <a:srgbClr val="242424"/>
                </a:solidFill>
                <a:latin typeface="source-serif-pro"/>
              </a:rPr>
              <a:t> </a:t>
            </a:r>
            <a:r>
              <a:rPr lang="en-US" b="1" dirty="0">
                <a:solidFill>
                  <a:srgbClr val="242424"/>
                </a:solidFill>
                <a:latin typeface="source-serif-pro"/>
              </a:rPr>
              <a:t>Memory Storage: </a:t>
            </a:r>
            <a:r>
              <a:rPr lang="en-US" b="0" i="0" dirty="0">
                <a:solidFill>
                  <a:srgbClr val="242424"/>
                </a:solidFill>
                <a:effectLst/>
                <a:latin typeface="source-serif-pro"/>
              </a:rPr>
              <a:t>Both systems use a form of memory storage. The human brain stores </a:t>
            </a:r>
            <a:r>
              <a:rPr lang="en-US" b="0" i="0" dirty="0">
                <a:solidFill>
                  <a:srgbClr val="242424"/>
                </a:solidFill>
                <a:effectLst/>
                <a:highlight>
                  <a:srgbClr val="00FFFF"/>
                </a:highlight>
                <a:latin typeface="source-serif-pro"/>
              </a:rPr>
              <a:t>information in neurons and synapses</a:t>
            </a:r>
            <a:r>
              <a:rPr lang="en-US" b="0" i="0" dirty="0">
                <a:solidFill>
                  <a:srgbClr val="242424"/>
                </a:solidFill>
                <a:effectLst/>
                <a:latin typeface="source-serif-pro"/>
              </a:rPr>
              <a:t>, while computer processors use RAM (Random Access Memory) and storage devices.</a:t>
            </a:r>
            <a:endParaRPr lang="en-US" dirty="0">
              <a:solidFill>
                <a:srgbClr val="242424"/>
              </a:solidFill>
              <a:latin typeface="source-serif-pro"/>
            </a:endParaRPr>
          </a:p>
          <a:p>
            <a:pPr algn="l" fontAlgn="ctr">
              <a:lnSpc>
                <a:spcPts val="1650"/>
              </a:lnSpc>
              <a:spcBef>
                <a:spcPts val="750"/>
              </a:spcBef>
              <a:spcAft>
                <a:spcPts val="1500"/>
              </a:spcAft>
              <a:buFont typeface="Arial" panose="020B0604020202020204" pitchFamily="34" charset="0"/>
              <a:buChar char="•"/>
            </a:pPr>
            <a:r>
              <a:rPr lang="en-US" b="0" i="0" dirty="0">
                <a:solidFill>
                  <a:srgbClr val="242424"/>
                </a:solidFill>
                <a:effectLst/>
                <a:latin typeface="source-serif-pro"/>
              </a:rPr>
              <a:t> </a:t>
            </a:r>
            <a:r>
              <a:rPr lang="en-US" b="1" i="0" dirty="0">
                <a:solidFill>
                  <a:srgbClr val="242424"/>
                </a:solidFill>
                <a:effectLst/>
                <a:latin typeface="source-serif-pro"/>
              </a:rPr>
              <a:t>Learning &amp; Adaptation: </a:t>
            </a:r>
            <a:r>
              <a:rPr lang="en-US" b="0" i="0" dirty="0">
                <a:solidFill>
                  <a:srgbClr val="242424"/>
                </a:solidFill>
                <a:effectLst/>
                <a:latin typeface="source-serif-pro"/>
              </a:rPr>
              <a:t>The human brain can learn from experience and adapt, and computer processors can be programmed to learn and adapt to specific tasks through machine learning algorithms.</a:t>
            </a:r>
            <a:endParaRPr lang="en-US" b="0" i="0" dirty="0">
              <a:solidFill>
                <a:srgbClr val="001D35"/>
              </a:solidFill>
              <a:effectLst/>
              <a:latin typeface="Google Sans"/>
            </a:endParaRPr>
          </a:p>
        </p:txBody>
      </p:sp>
    </p:spTree>
    <p:extLst>
      <p:ext uri="{BB962C8B-B14F-4D97-AF65-F5344CB8AC3E}">
        <p14:creationId xmlns:p14="http://schemas.microsoft.com/office/powerpoint/2010/main" val="2066425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FFE1591-0447-159B-88FF-2EE46E6B0D4D}"/>
              </a:ext>
            </a:extLst>
          </p:cNvPr>
          <p:cNvGraphicFramePr>
            <a:graphicFrameLocks noGrp="1"/>
          </p:cNvGraphicFramePr>
          <p:nvPr/>
        </p:nvGraphicFramePr>
        <p:xfrm>
          <a:off x="381000" y="457200"/>
          <a:ext cx="8229600" cy="5440678"/>
        </p:xfrm>
        <a:graphic>
          <a:graphicData uri="http://schemas.openxmlformats.org/drawingml/2006/table">
            <a:tbl>
              <a:tblPr firstRow="1" bandRow="1">
                <a:tableStyleId>{F5AB1C69-6EDB-4FF4-983F-18BD219EF322}</a:tableStyleId>
              </a:tblPr>
              <a:tblGrid>
                <a:gridCol w="2514600">
                  <a:extLst>
                    <a:ext uri="{9D8B030D-6E8A-4147-A177-3AD203B41FA5}">
                      <a16:colId xmlns:a16="http://schemas.microsoft.com/office/drawing/2014/main" val="42261743"/>
                    </a:ext>
                  </a:extLst>
                </a:gridCol>
                <a:gridCol w="5715000">
                  <a:extLst>
                    <a:ext uri="{9D8B030D-6E8A-4147-A177-3AD203B41FA5}">
                      <a16:colId xmlns:a16="http://schemas.microsoft.com/office/drawing/2014/main" val="426819052"/>
                    </a:ext>
                  </a:extLst>
                </a:gridCol>
              </a:tblGrid>
              <a:tr h="601104">
                <a:tc>
                  <a:txBody>
                    <a:bodyPr/>
                    <a:lstStyle/>
                    <a:p>
                      <a:r>
                        <a:rPr lang="en-US" dirty="0"/>
                        <a:t>Cell type</a:t>
                      </a:r>
                    </a:p>
                  </a:txBody>
                  <a:tcPr/>
                </a:tc>
                <a:tc>
                  <a:txBody>
                    <a:bodyPr/>
                    <a:lstStyle/>
                    <a:p>
                      <a:r>
                        <a:rPr lang="en-US" dirty="0"/>
                        <a:t>Attribute</a:t>
                      </a:r>
                    </a:p>
                  </a:txBody>
                  <a:tcPr/>
                </a:tc>
                <a:extLst>
                  <a:ext uri="{0D108BD9-81ED-4DB2-BD59-A6C34878D82A}">
                    <a16:rowId xmlns:a16="http://schemas.microsoft.com/office/drawing/2014/main" val="346717486"/>
                  </a:ext>
                </a:extLst>
              </a:tr>
              <a:tr h="601104">
                <a:tc>
                  <a:txBody>
                    <a:bodyPr/>
                    <a:lstStyle/>
                    <a:p>
                      <a:r>
                        <a:rPr lang="en-US" dirty="0"/>
                        <a:t>White Blood Cells (Leucocytes)</a:t>
                      </a:r>
                    </a:p>
                  </a:txBody>
                  <a:tcPr/>
                </a:tc>
                <a:tc>
                  <a:txBody>
                    <a:bodyPr/>
                    <a:lstStyle/>
                    <a:p>
                      <a:r>
                        <a:rPr lang="en-US" sz="1800" b="0" i="0" kern="1200" dirty="0">
                          <a:solidFill>
                            <a:schemeClr val="dk1"/>
                          </a:solidFill>
                          <a:effectLst/>
                          <a:latin typeface="+mn-lt"/>
                          <a:ea typeface="+mn-ea"/>
                          <a:cs typeface="+mn-cs"/>
                        </a:rPr>
                        <a:t> independent, single-cell organisms </a:t>
                      </a:r>
                      <a:r>
                        <a:rPr lang="en-US" sz="1800" b="0" i="0" kern="1200">
                          <a:solidFill>
                            <a:schemeClr val="dk1"/>
                          </a:solidFill>
                          <a:effectLst/>
                          <a:latin typeface="+mn-lt"/>
                          <a:ea typeface="+mn-ea"/>
                          <a:cs typeface="+mn-cs"/>
                        </a:rPr>
                        <a:t>like cells, cannot divide or reproduce on their own</a:t>
                      </a:r>
                      <a:endParaRPr lang="en-US"/>
                    </a:p>
                  </a:txBody>
                  <a:tcPr/>
                </a:tc>
                <a:extLst>
                  <a:ext uri="{0D108BD9-81ED-4DB2-BD59-A6C34878D82A}">
                    <a16:rowId xmlns:a16="http://schemas.microsoft.com/office/drawing/2014/main" val="1188126715"/>
                  </a:ext>
                </a:extLst>
              </a:tr>
              <a:tr h="601104">
                <a:tc>
                  <a:txBody>
                    <a:bodyPr/>
                    <a:lstStyle/>
                    <a:p>
                      <a:r>
                        <a:rPr lang="en-US" dirty="0"/>
                        <a:t>Mast cells</a:t>
                      </a:r>
                    </a:p>
                  </a:txBody>
                  <a:tcPr/>
                </a:tc>
                <a:tc>
                  <a:txBody>
                    <a:bodyPr/>
                    <a:lstStyle/>
                    <a:p>
                      <a:endParaRPr lang="en-US"/>
                    </a:p>
                  </a:txBody>
                  <a:tcPr/>
                </a:tc>
                <a:extLst>
                  <a:ext uri="{0D108BD9-81ED-4DB2-BD59-A6C34878D82A}">
                    <a16:rowId xmlns:a16="http://schemas.microsoft.com/office/drawing/2014/main" val="1854945015"/>
                  </a:ext>
                </a:extLst>
              </a:tr>
              <a:tr h="592870">
                <a:tc>
                  <a:txBody>
                    <a:bodyPr/>
                    <a:lstStyle/>
                    <a:p>
                      <a:r>
                        <a:rPr lang="en-US" dirty="0"/>
                        <a:t>Neutrophils</a:t>
                      </a:r>
                    </a:p>
                  </a:txBody>
                  <a:tcPr/>
                </a:tc>
                <a:tc>
                  <a:txBody>
                    <a:bodyPr/>
                    <a:lstStyle/>
                    <a:p>
                      <a:endParaRPr lang="en-US"/>
                    </a:p>
                  </a:txBody>
                  <a:tcPr/>
                </a:tc>
                <a:extLst>
                  <a:ext uri="{0D108BD9-81ED-4DB2-BD59-A6C34878D82A}">
                    <a16:rowId xmlns:a16="http://schemas.microsoft.com/office/drawing/2014/main" val="3797527736"/>
                  </a:ext>
                </a:extLst>
              </a:tr>
              <a:tr h="601104">
                <a:tc>
                  <a:txBody>
                    <a:bodyPr/>
                    <a:lstStyle/>
                    <a:p>
                      <a:r>
                        <a:rPr lang="en-US" dirty="0"/>
                        <a:t>Phagocytes</a:t>
                      </a:r>
                    </a:p>
                  </a:txBody>
                  <a:tcPr/>
                </a:tc>
                <a:tc>
                  <a:txBody>
                    <a:bodyPr/>
                    <a:lstStyle/>
                    <a:p>
                      <a:endParaRPr lang="en-US"/>
                    </a:p>
                  </a:txBody>
                  <a:tcPr/>
                </a:tc>
                <a:extLst>
                  <a:ext uri="{0D108BD9-81ED-4DB2-BD59-A6C34878D82A}">
                    <a16:rowId xmlns:a16="http://schemas.microsoft.com/office/drawing/2014/main" val="3027045401"/>
                  </a:ext>
                </a:extLst>
              </a:tr>
              <a:tr h="601104">
                <a:tc>
                  <a:txBody>
                    <a:bodyPr/>
                    <a:lstStyle/>
                    <a:p>
                      <a:r>
                        <a:rPr lang="en-US" dirty="0"/>
                        <a:t>Dendritic cells</a:t>
                      </a:r>
                    </a:p>
                  </a:txBody>
                  <a:tcPr/>
                </a:tc>
                <a:tc>
                  <a:txBody>
                    <a:bodyPr/>
                    <a:lstStyle/>
                    <a:p>
                      <a:endParaRPr lang="en-US" dirty="0"/>
                    </a:p>
                  </a:txBody>
                  <a:tcPr/>
                </a:tc>
                <a:extLst>
                  <a:ext uri="{0D108BD9-81ED-4DB2-BD59-A6C34878D82A}">
                    <a16:rowId xmlns:a16="http://schemas.microsoft.com/office/drawing/2014/main" val="2380769039"/>
                  </a:ext>
                </a:extLst>
              </a:tr>
              <a:tr h="601104">
                <a:tc>
                  <a:txBody>
                    <a:bodyPr/>
                    <a:lstStyle/>
                    <a:p>
                      <a:r>
                        <a:rPr lang="en-US" dirty="0"/>
                        <a:t>Basophils &amp; </a:t>
                      </a:r>
                      <a:r>
                        <a:rPr lang="en-US" dirty="0" err="1"/>
                        <a:t>eosinophyls</a:t>
                      </a:r>
                      <a:endParaRPr lang="en-US" dirty="0"/>
                    </a:p>
                  </a:txBody>
                  <a:tcPr/>
                </a:tc>
                <a:tc>
                  <a:txBody>
                    <a:bodyPr/>
                    <a:lstStyle/>
                    <a:p>
                      <a:endParaRPr lang="en-US" dirty="0"/>
                    </a:p>
                  </a:txBody>
                  <a:tcPr/>
                </a:tc>
                <a:extLst>
                  <a:ext uri="{0D108BD9-81ED-4DB2-BD59-A6C34878D82A}">
                    <a16:rowId xmlns:a16="http://schemas.microsoft.com/office/drawing/2014/main" val="1019900605"/>
                  </a:ext>
                </a:extLst>
              </a:tr>
              <a:tr h="601104">
                <a:tc>
                  <a:txBody>
                    <a:bodyPr/>
                    <a:lstStyle/>
                    <a:p>
                      <a:r>
                        <a:rPr lang="en-US" dirty="0"/>
                        <a:t>Natural killer cells</a:t>
                      </a:r>
                    </a:p>
                  </a:txBody>
                  <a:tcPr/>
                </a:tc>
                <a:tc>
                  <a:txBody>
                    <a:bodyPr/>
                    <a:lstStyle/>
                    <a:p>
                      <a:endParaRPr lang="en-US" dirty="0"/>
                    </a:p>
                  </a:txBody>
                  <a:tcPr/>
                </a:tc>
                <a:extLst>
                  <a:ext uri="{0D108BD9-81ED-4DB2-BD59-A6C34878D82A}">
                    <a16:rowId xmlns:a16="http://schemas.microsoft.com/office/drawing/2014/main" val="874342803"/>
                  </a:ext>
                </a:extLst>
              </a:tr>
              <a:tr h="601104">
                <a:tc>
                  <a:txBody>
                    <a:bodyPr/>
                    <a:lstStyle/>
                    <a:p>
                      <a:r>
                        <a:rPr lang="en-US" dirty="0"/>
                        <a:t>Unconventional T cells</a:t>
                      </a:r>
                    </a:p>
                  </a:txBody>
                  <a:tcPr/>
                </a:tc>
                <a:tc>
                  <a:txBody>
                    <a:bodyPr/>
                    <a:lstStyle/>
                    <a:p>
                      <a:endParaRPr lang="en-US" dirty="0"/>
                    </a:p>
                  </a:txBody>
                  <a:tcPr/>
                </a:tc>
                <a:extLst>
                  <a:ext uri="{0D108BD9-81ED-4DB2-BD59-A6C34878D82A}">
                    <a16:rowId xmlns:a16="http://schemas.microsoft.com/office/drawing/2014/main" val="1356257987"/>
                  </a:ext>
                </a:extLst>
              </a:tr>
            </a:tbl>
          </a:graphicData>
        </a:graphic>
      </p:graphicFrame>
    </p:spTree>
    <p:extLst>
      <p:ext uri="{BB962C8B-B14F-4D97-AF65-F5344CB8AC3E}">
        <p14:creationId xmlns:p14="http://schemas.microsoft.com/office/powerpoint/2010/main" val="4016772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B716F-96F1-F9AA-4C0A-29E121592AC8}"/>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276329C-0CD3-7E67-7C8F-70BC7A0F7EEB}"/>
              </a:ext>
            </a:extLst>
          </p:cNvPr>
          <p:cNvGraphicFramePr>
            <a:graphicFrameLocks noGrp="1"/>
          </p:cNvGraphicFramePr>
          <p:nvPr>
            <p:extLst>
              <p:ext uri="{D42A27DB-BD31-4B8C-83A1-F6EECF244321}">
                <p14:modId xmlns:p14="http://schemas.microsoft.com/office/powerpoint/2010/main" val="3223486425"/>
              </p:ext>
            </p:extLst>
          </p:nvPr>
        </p:nvGraphicFramePr>
        <p:xfrm>
          <a:off x="228600" y="381000"/>
          <a:ext cx="8686800" cy="4815840"/>
        </p:xfrm>
        <a:graphic>
          <a:graphicData uri="http://schemas.openxmlformats.org/drawingml/2006/table">
            <a:tbl>
              <a:tblPr firstRow="1" bandRow="1">
                <a:tableStyleId>{93296810-A885-4BE3-A3E7-6D5BEEA58F35}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en-US" sz="2000" dirty="0"/>
                        <a:t>Immune system in plants</a:t>
                      </a:r>
                    </a:p>
                  </a:txBody>
                  <a:tcPr/>
                </a:tc>
                <a:tc>
                  <a:txBody>
                    <a:bodyPr/>
                    <a:lstStyle/>
                    <a:p>
                      <a:pPr algn="ctr"/>
                      <a:r>
                        <a:rPr lang="en-US" sz="2000" dirty="0"/>
                        <a:t>Immune</a:t>
                      </a:r>
                      <a:r>
                        <a:rPr lang="en-US" sz="2000" baseline="0" dirty="0"/>
                        <a:t> system in animals</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Plants cannot move to avoid predators,</a:t>
                      </a:r>
                      <a:r>
                        <a:rPr lang="en-US" sz="2000" baseline="0" dirty="0"/>
                        <a:t> pathogens and neighboring plants </a:t>
                      </a:r>
                      <a:endParaRPr lang="en-US" sz="2000" dirty="0"/>
                    </a:p>
                  </a:txBody>
                  <a:tcPr/>
                </a:tc>
                <a:tc>
                  <a:txBody>
                    <a:bodyPr/>
                    <a:lstStyle/>
                    <a:p>
                      <a:pPr algn="ctr"/>
                      <a:r>
                        <a:rPr lang="en-US" sz="2000" dirty="0"/>
                        <a:t>Animals can move to certain extent and avoid predators or</a:t>
                      </a:r>
                      <a:r>
                        <a:rPr lang="en-US" sz="2000" baseline="0" dirty="0"/>
                        <a:t> fight</a:t>
                      </a:r>
                      <a:endParaRPr lang="en-US" sz="2000" dirty="0"/>
                    </a:p>
                  </a:txBody>
                  <a:tcPr/>
                </a:tc>
                <a:extLst>
                  <a:ext uri="{0D108BD9-81ED-4DB2-BD59-A6C34878D82A}">
                    <a16:rowId xmlns:a16="http://schemas.microsoft.com/office/drawing/2014/main" val="10001"/>
                  </a:ext>
                </a:extLst>
              </a:tr>
              <a:tr h="370840">
                <a:tc>
                  <a:txBody>
                    <a:bodyPr/>
                    <a:lstStyle/>
                    <a:p>
                      <a:pPr algn="ctr"/>
                      <a:r>
                        <a:rPr lang="en-US" sz="2000" dirty="0"/>
                        <a:t>They lack immune system like animals</a:t>
                      </a:r>
                    </a:p>
                    <a:p>
                      <a:pPr algn="ctr"/>
                      <a:r>
                        <a:rPr lang="en-US" sz="2000" dirty="0"/>
                        <a:t>as they have systemic acquired &amp; hypersensitive</a:t>
                      </a:r>
                      <a:r>
                        <a:rPr lang="en-US" sz="2000" baseline="0" dirty="0"/>
                        <a:t> responses</a:t>
                      </a:r>
                      <a:endParaRPr lang="en-US" sz="2000" dirty="0"/>
                    </a:p>
                  </a:txBody>
                  <a:tcPr/>
                </a:tc>
                <a:tc>
                  <a:txBody>
                    <a:bodyPr/>
                    <a:lstStyle/>
                    <a:p>
                      <a:pPr algn="ctr"/>
                      <a:r>
                        <a:rPr lang="en-US" sz="2000" dirty="0"/>
                        <a:t>Innate system in all animals &amp; adaptive</a:t>
                      </a:r>
                      <a:r>
                        <a:rPr lang="en-US" sz="2000" baseline="0" dirty="0"/>
                        <a:t> system of immunity  (in vertebrates)</a:t>
                      </a: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a:t>Mechanical defense : structural</a:t>
                      </a:r>
                    </a:p>
                    <a:p>
                      <a:pPr algn="ctr"/>
                      <a:r>
                        <a:rPr lang="en-US" sz="2000" dirty="0"/>
                        <a:t>&amp; Chemical defenses</a:t>
                      </a:r>
                    </a:p>
                  </a:txBody>
                  <a:tcPr/>
                </a:tc>
                <a:tc>
                  <a:txBody>
                    <a:bodyPr/>
                    <a:lstStyle/>
                    <a:p>
                      <a:pPr algn="ctr"/>
                      <a:r>
                        <a:rPr lang="en-US" sz="2000" dirty="0"/>
                        <a:t>Physical and chemical defense mechanisms </a:t>
                      </a:r>
                    </a:p>
                  </a:txBody>
                  <a:tcPr/>
                </a:tc>
                <a:extLst>
                  <a:ext uri="{0D108BD9-81ED-4DB2-BD59-A6C34878D82A}">
                    <a16:rowId xmlns:a16="http://schemas.microsoft.com/office/drawing/2014/main" val="10003"/>
                  </a:ext>
                </a:extLst>
              </a:tr>
              <a:tr h="370840">
                <a:tc>
                  <a:txBody>
                    <a:bodyPr/>
                    <a:lstStyle/>
                    <a:p>
                      <a:pPr algn="ctr"/>
                      <a:r>
                        <a:rPr lang="en-US" sz="2000" dirty="0"/>
                        <a:t>Mainly  led to phenomenal</a:t>
                      </a:r>
                      <a:r>
                        <a:rPr lang="en-US" sz="2000" baseline="0" dirty="0"/>
                        <a:t> ability of plants to synthesize a vast range of organic compounds – secondary metabolites</a:t>
                      </a:r>
                      <a:endParaRPr lang="en-US" sz="2000" dirty="0"/>
                    </a:p>
                  </a:txBody>
                  <a:tcPr/>
                </a:tc>
                <a:tc>
                  <a:txBody>
                    <a:bodyPr/>
                    <a:lstStyle/>
                    <a:p>
                      <a:pPr algn="ctr"/>
                      <a:r>
                        <a:rPr lang="en-US" sz="2000" dirty="0"/>
                        <a:t>Various organs</a:t>
                      </a:r>
                      <a:r>
                        <a:rPr lang="en-US" sz="2000" baseline="0" dirty="0"/>
                        <a:t> like skin, eye, stomach, lungs, mouth etc. and conditions like pH, temperature, chemicals are involved. </a:t>
                      </a:r>
                      <a:endParaRPr lang="en-US" sz="2000" dirty="0"/>
                    </a:p>
                  </a:txBody>
                  <a:tcPr/>
                </a:tc>
                <a:extLst>
                  <a:ext uri="{0D108BD9-81ED-4DB2-BD59-A6C34878D82A}">
                    <a16:rowId xmlns:a16="http://schemas.microsoft.com/office/drawing/2014/main" val="10004"/>
                  </a:ext>
                </a:extLst>
              </a:tr>
              <a:tr h="370840">
                <a:tc>
                  <a:txBody>
                    <a:bodyPr/>
                    <a:lstStyle/>
                    <a:p>
                      <a:pPr algn="ctr"/>
                      <a:r>
                        <a:rPr lang="en-US" sz="2000" dirty="0"/>
                        <a:t>Chemical defenses: distasteful or toxic compounds</a:t>
                      </a:r>
                    </a:p>
                  </a:txBody>
                  <a:tcPr/>
                </a:tc>
                <a:tc>
                  <a:txBody>
                    <a:bodyPr/>
                    <a:lstStyle/>
                    <a:p>
                      <a:pPr algn="ctr"/>
                      <a:r>
                        <a:rPr lang="en-US" sz="2000" dirty="0" err="1"/>
                        <a:t>Phagocytic</a:t>
                      </a:r>
                      <a:r>
                        <a:rPr lang="en-US" sz="2000" dirty="0"/>
                        <a:t> or inflammatory barrier mechanisms </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09413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E051DE9-92FB-8741-A21C-4E7BC20D211F}"/>
              </a:ext>
            </a:extLst>
          </p:cNvPr>
          <p:cNvGraphicFramePr>
            <a:graphicFrameLocks noGrp="1"/>
          </p:cNvGraphicFramePr>
          <p:nvPr>
            <p:extLst>
              <p:ext uri="{D42A27DB-BD31-4B8C-83A1-F6EECF244321}">
                <p14:modId xmlns:p14="http://schemas.microsoft.com/office/powerpoint/2010/main" val="2213061157"/>
              </p:ext>
            </p:extLst>
          </p:nvPr>
        </p:nvGraphicFramePr>
        <p:xfrm>
          <a:off x="107504" y="381000"/>
          <a:ext cx="8928992" cy="5212080"/>
        </p:xfrm>
        <a:graphic>
          <a:graphicData uri="http://schemas.openxmlformats.org/drawingml/2006/table">
            <a:tbl>
              <a:tblPr firstRow="1" bandRow="1">
                <a:tableStyleId>{7DF18680-E054-41AD-8BC1-D1AEF772440D}</a:tableStyleId>
              </a:tblPr>
              <a:tblGrid>
                <a:gridCol w="4464496">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en-US" sz="2000" dirty="0"/>
                        <a:t>Innate </a:t>
                      </a:r>
                    </a:p>
                    <a:p>
                      <a:pPr algn="ctr"/>
                      <a:r>
                        <a:rPr lang="en-US" sz="2000" dirty="0"/>
                        <a:t>Immune System</a:t>
                      </a:r>
                    </a:p>
                  </a:txBody>
                  <a:tcPr/>
                </a:tc>
                <a:tc>
                  <a:txBody>
                    <a:bodyPr/>
                    <a:lstStyle/>
                    <a:p>
                      <a:pPr algn="ctr"/>
                      <a:r>
                        <a:rPr lang="en-US" sz="2000" dirty="0"/>
                        <a:t>Adaptive </a:t>
                      </a:r>
                    </a:p>
                    <a:p>
                      <a:pPr algn="ctr"/>
                      <a:r>
                        <a:rPr lang="en-US" sz="2000" dirty="0"/>
                        <a:t>Immune</a:t>
                      </a:r>
                      <a:r>
                        <a:rPr lang="en-US" sz="2000" baseline="0" dirty="0"/>
                        <a:t> System</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No antigen specific</a:t>
                      </a:r>
                    </a:p>
                  </a:txBody>
                  <a:tcPr/>
                </a:tc>
                <a:tc>
                  <a:txBody>
                    <a:bodyPr/>
                    <a:lstStyle/>
                    <a:p>
                      <a:pPr algn="ctr"/>
                      <a:r>
                        <a:rPr lang="en-US" sz="2000" dirty="0"/>
                        <a:t>Highly antigen specific</a:t>
                      </a:r>
                    </a:p>
                  </a:txBody>
                  <a:tcPr/>
                </a:tc>
                <a:extLst>
                  <a:ext uri="{0D108BD9-81ED-4DB2-BD59-A6C34878D82A}">
                    <a16:rowId xmlns:a16="http://schemas.microsoft.com/office/drawing/2014/main" val="10001"/>
                  </a:ext>
                </a:extLst>
              </a:tr>
              <a:tr h="370840">
                <a:tc>
                  <a:txBody>
                    <a:bodyPr/>
                    <a:lstStyle/>
                    <a:p>
                      <a:pPr algn="ctr"/>
                      <a:r>
                        <a:rPr lang="en-US" sz="2000" dirty="0"/>
                        <a:t>Limited number of receptors</a:t>
                      </a:r>
                    </a:p>
                  </a:txBody>
                  <a:tcPr/>
                </a:tc>
                <a:tc>
                  <a:txBody>
                    <a:bodyPr/>
                    <a:lstStyle/>
                    <a:p>
                      <a:pPr algn="ctr"/>
                      <a:r>
                        <a:rPr lang="en-US" sz="2000" dirty="0"/>
                        <a:t>Highly diverse receptors</a:t>
                      </a:r>
                    </a:p>
                  </a:txBody>
                  <a:tcPr/>
                </a:tc>
                <a:extLst>
                  <a:ext uri="{0D108BD9-81ED-4DB2-BD59-A6C34878D82A}">
                    <a16:rowId xmlns:a16="http://schemas.microsoft.com/office/drawing/2014/main" val="10002"/>
                  </a:ext>
                </a:extLst>
              </a:tr>
              <a:tr h="370840">
                <a:tc>
                  <a:txBody>
                    <a:bodyPr/>
                    <a:lstStyle/>
                    <a:p>
                      <a:pPr algn="ctr"/>
                      <a:r>
                        <a:rPr lang="en-US" sz="2000" dirty="0"/>
                        <a:t>Exposure to antigen results in no immunologic memory</a:t>
                      </a:r>
                    </a:p>
                  </a:txBody>
                  <a:tcPr/>
                </a:tc>
                <a:tc>
                  <a:txBody>
                    <a:bodyPr/>
                    <a:lstStyle/>
                    <a:p>
                      <a:pPr algn="ctr"/>
                      <a:r>
                        <a:rPr lang="en-US" sz="2000" dirty="0"/>
                        <a:t>Persistent memory with faster response of greater magnitude on subsequent infection</a:t>
                      </a:r>
                    </a:p>
                  </a:txBody>
                  <a:tcPr/>
                </a:tc>
                <a:extLst>
                  <a:ext uri="{0D108BD9-81ED-4DB2-BD59-A6C34878D82A}">
                    <a16:rowId xmlns:a16="http://schemas.microsoft.com/office/drawing/2014/main" val="10003"/>
                  </a:ext>
                </a:extLst>
              </a:tr>
              <a:tr h="370840">
                <a:tc>
                  <a:txBody>
                    <a:bodyPr/>
                    <a:lstStyle/>
                    <a:p>
                      <a:pPr algn="ctr"/>
                      <a:r>
                        <a:rPr lang="en-US" sz="2000" dirty="0"/>
                        <a:t>Quick: There is immediate maximal response</a:t>
                      </a:r>
                    </a:p>
                  </a:txBody>
                  <a:tcPr/>
                </a:tc>
                <a:tc>
                  <a:txBody>
                    <a:bodyPr/>
                    <a:lstStyle/>
                    <a:p>
                      <a:pPr algn="ctr"/>
                      <a:r>
                        <a:rPr lang="en-US" sz="2000" dirty="0"/>
                        <a:t>Late: There is a lag time between exposure and maximal response </a:t>
                      </a:r>
                    </a:p>
                  </a:txBody>
                  <a:tcPr/>
                </a:tc>
                <a:extLst>
                  <a:ext uri="{0D108BD9-81ED-4DB2-BD59-A6C34878D82A}">
                    <a16:rowId xmlns:a16="http://schemas.microsoft.com/office/drawing/2014/main" val="10004"/>
                  </a:ext>
                </a:extLst>
              </a:tr>
              <a:tr h="370840">
                <a:tc>
                  <a:txBody>
                    <a:bodyPr/>
                    <a:lstStyle/>
                    <a:p>
                      <a:pPr algn="ctr"/>
                      <a:r>
                        <a:rPr lang="en-US" sz="2000" dirty="0"/>
                        <a:t>Perfect: No microbe specific pattern in host is observed</a:t>
                      </a:r>
                    </a:p>
                  </a:txBody>
                  <a:tcPr/>
                </a:tc>
                <a:tc>
                  <a:txBody>
                    <a:bodyPr/>
                    <a:lstStyle/>
                    <a:p>
                      <a:pPr algn="ctr"/>
                      <a:r>
                        <a:rPr lang="en-US" sz="2000" dirty="0"/>
                        <a:t>Very good: occasional failure due to self/non-self discrimination results in to autoimmune disease</a:t>
                      </a:r>
                    </a:p>
                  </a:txBody>
                  <a:tcPr/>
                </a:tc>
                <a:extLst>
                  <a:ext uri="{0D108BD9-81ED-4DB2-BD59-A6C34878D82A}">
                    <a16:rowId xmlns:a16="http://schemas.microsoft.com/office/drawing/2014/main" val="10005"/>
                  </a:ext>
                </a:extLst>
              </a:tr>
              <a:tr h="370840">
                <a:tc>
                  <a:txBody>
                    <a:bodyPr/>
                    <a:lstStyle/>
                    <a:p>
                      <a:pPr algn="ctr"/>
                      <a:r>
                        <a:rPr lang="en-US" sz="2000" dirty="0"/>
                        <a:t>Major cell types are Phagocytes (monocytes, macrophages, neutrophils) NK cells, dendritic cells</a:t>
                      </a:r>
                    </a:p>
                  </a:txBody>
                  <a:tcPr/>
                </a:tc>
                <a:tc>
                  <a:txBody>
                    <a:bodyPr/>
                    <a:lstStyle/>
                    <a:p>
                      <a:pPr algn="ctr"/>
                      <a:r>
                        <a:rPr lang="en-US" sz="2000" dirty="0"/>
                        <a:t>T-cells (T C cells and T H cells), B-cells, APCs, NK cells)</a:t>
                      </a:r>
                    </a:p>
                  </a:txBody>
                  <a:tcPr/>
                </a:tc>
                <a:extLst>
                  <a:ext uri="{0D108BD9-81ED-4DB2-BD59-A6C34878D82A}">
                    <a16:rowId xmlns:a16="http://schemas.microsoft.com/office/drawing/2014/main" val="1701726827"/>
                  </a:ext>
                </a:extLst>
              </a:tr>
            </a:tbl>
          </a:graphicData>
        </a:graphic>
      </p:graphicFrame>
    </p:spTree>
    <p:extLst>
      <p:ext uri="{BB962C8B-B14F-4D97-AF65-F5344CB8AC3E}">
        <p14:creationId xmlns:p14="http://schemas.microsoft.com/office/powerpoint/2010/main" val="4292380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2FA7-2C4F-2817-F0FE-1E84BE2BFA0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E8580B1-2765-3DCB-0C3E-858FE4D0C8FF}"/>
              </a:ext>
            </a:extLst>
          </p:cNvPr>
          <p:cNvGraphicFramePr>
            <a:graphicFrameLocks noGrp="1"/>
          </p:cNvGraphicFramePr>
          <p:nvPr>
            <p:extLst>
              <p:ext uri="{D42A27DB-BD31-4B8C-83A1-F6EECF244321}">
                <p14:modId xmlns:p14="http://schemas.microsoft.com/office/powerpoint/2010/main" val="33507021"/>
              </p:ext>
            </p:extLst>
          </p:nvPr>
        </p:nvGraphicFramePr>
        <p:xfrm>
          <a:off x="228600" y="404664"/>
          <a:ext cx="8686800" cy="3810000"/>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en-US" sz="2000" dirty="0"/>
                        <a:t>Active Adaptive Immune</a:t>
                      </a:r>
                      <a:r>
                        <a:rPr lang="en-US" sz="2000" baseline="0" dirty="0"/>
                        <a:t> System</a:t>
                      </a:r>
                      <a:endParaRPr lang="en-US" sz="2000" dirty="0"/>
                    </a:p>
                  </a:txBody>
                  <a:tcPr/>
                </a:tc>
                <a:tc>
                  <a:txBody>
                    <a:bodyPr/>
                    <a:lstStyle/>
                    <a:p>
                      <a:pPr algn="ctr"/>
                      <a:r>
                        <a:rPr lang="en-US" sz="2000" dirty="0"/>
                        <a:t>Passive Adaptive Immune</a:t>
                      </a:r>
                      <a:r>
                        <a:rPr lang="en-US" sz="2000" baseline="0" dirty="0"/>
                        <a:t> System</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a:t>Produced actively by the host’s immune system.</a:t>
                      </a:r>
                    </a:p>
                  </a:txBody>
                  <a:tcPr/>
                </a:tc>
                <a:tc>
                  <a:txBody>
                    <a:bodyPr/>
                    <a:lstStyle/>
                    <a:p>
                      <a:pPr algn="ctr"/>
                      <a:r>
                        <a:rPr lang="en-US" sz="2000" dirty="0"/>
                        <a:t>Received passively by the host. No participation by the host’s immune system.</a:t>
                      </a:r>
                    </a:p>
                  </a:txBody>
                  <a:tcPr/>
                </a:tc>
                <a:extLst>
                  <a:ext uri="{0D108BD9-81ED-4DB2-BD59-A6C34878D82A}">
                    <a16:rowId xmlns:a16="http://schemas.microsoft.com/office/drawing/2014/main" val="10001"/>
                  </a:ext>
                </a:extLst>
              </a:tr>
              <a:tr h="370840">
                <a:tc>
                  <a:txBody>
                    <a:bodyPr/>
                    <a:lstStyle/>
                    <a:p>
                      <a:pPr algn="ctr"/>
                      <a:r>
                        <a:rPr lang="en-US" sz="2000" dirty="0"/>
                        <a:t>introduction by the infection or contact with immunogens</a:t>
                      </a:r>
                    </a:p>
                  </a:txBody>
                  <a:tcPr/>
                </a:tc>
                <a:tc>
                  <a:txBody>
                    <a:bodyPr/>
                    <a:lstStyle/>
                    <a:p>
                      <a:pPr algn="ctr"/>
                      <a:r>
                        <a:rPr lang="en-US" sz="2000" dirty="0"/>
                        <a:t>Conferred by introduction of readymade antibodies.</a:t>
                      </a:r>
                    </a:p>
                  </a:txBody>
                  <a:tcPr/>
                </a:tc>
                <a:extLst>
                  <a:ext uri="{0D108BD9-81ED-4DB2-BD59-A6C34878D82A}">
                    <a16:rowId xmlns:a16="http://schemas.microsoft.com/office/drawing/2014/main" val="10002"/>
                  </a:ext>
                </a:extLst>
              </a:tr>
              <a:tr h="370840">
                <a:tc>
                  <a:txBody>
                    <a:bodyPr/>
                    <a:lstStyle/>
                    <a:p>
                      <a:pPr algn="ctr"/>
                      <a:r>
                        <a:rPr lang="en-US" sz="2000" dirty="0"/>
                        <a:t>Affords durable and effective protection.</a:t>
                      </a:r>
                    </a:p>
                  </a:txBody>
                  <a:tcPr/>
                </a:tc>
                <a:tc>
                  <a:txBody>
                    <a:bodyPr/>
                    <a:lstStyle/>
                    <a:p>
                      <a:pPr algn="ctr"/>
                      <a:r>
                        <a:rPr lang="en-US" sz="2000" dirty="0"/>
                        <a:t>Protection is transient and less effective.</a:t>
                      </a:r>
                    </a:p>
                  </a:txBody>
                  <a:tcPr/>
                </a:tc>
                <a:extLst>
                  <a:ext uri="{0D108BD9-81ED-4DB2-BD59-A6C34878D82A}">
                    <a16:rowId xmlns:a16="http://schemas.microsoft.com/office/drawing/2014/main" val="10003"/>
                  </a:ext>
                </a:extLst>
              </a:tr>
              <a:tr h="370840">
                <a:tc>
                  <a:txBody>
                    <a:bodyPr/>
                    <a:lstStyle/>
                    <a:p>
                      <a:pPr algn="ctr"/>
                      <a:r>
                        <a:rPr lang="en-US" sz="2000" dirty="0"/>
                        <a:t>Immunity effective only after a lag period (time required for generation of antibodies).</a:t>
                      </a:r>
                    </a:p>
                  </a:txBody>
                  <a:tcPr/>
                </a:tc>
                <a:tc>
                  <a:txBody>
                    <a:bodyPr/>
                    <a:lstStyle/>
                    <a:p>
                      <a:pPr algn="ctr"/>
                      <a:r>
                        <a:rPr lang="en-US" sz="2000" dirty="0"/>
                        <a:t>Immunity effective immediately.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1874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6A26D4-1F56-E0C4-FF04-4F16A423FEE7}"/>
              </a:ext>
            </a:extLst>
          </p:cNvPr>
          <p:cNvPicPr>
            <a:picLocks noChangeAspect="1"/>
          </p:cNvPicPr>
          <p:nvPr/>
        </p:nvPicPr>
        <p:blipFill>
          <a:blip r:embed="rId2"/>
          <a:stretch>
            <a:fillRect/>
          </a:stretch>
        </p:blipFill>
        <p:spPr>
          <a:xfrm>
            <a:off x="35496" y="3861048"/>
            <a:ext cx="9053022" cy="2976803"/>
          </a:xfrm>
          <a:prstGeom prst="rect">
            <a:avLst/>
          </a:prstGeom>
        </p:spPr>
      </p:pic>
      <p:pic>
        <p:nvPicPr>
          <p:cNvPr id="4" name="Picture 3">
            <a:extLst>
              <a:ext uri="{FF2B5EF4-FFF2-40B4-BE49-F238E27FC236}">
                <a16:creationId xmlns:a16="http://schemas.microsoft.com/office/drawing/2014/main" id="{F918ABB7-355E-5027-1A13-1DDF4795769F}"/>
              </a:ext>
            </a:extLst>
          </p:cNvPr>
          <p:cNvPicPr>
            <a:picLocks noChangeAspect="1"/>
          </p:cNvPicPr>
          <p:nvPr/>
        </p:nvPicPr>
        <p:blipFill>
          <a:blip r:embed="rId3"/>
          <a:stretch>
            <a:fillRect/>
          </a:stretch>
        </p:blipFill>
        <p:spPr>
          <a:xfrm>
            <a:off x="63170" y="520776"/>
            <a:ext cx="8896807" cy="3340272"/>
          </a:xfrm>
          <a:prstGeom prst="rect">
            <a:avLst/>
          </a:prstGeom>
        </p:spPr>
      </p:pic>
      <p:sp>
        <p:nvSpPr>
          <p:cNvPr id="2" name="Rectangle: Rounded Corners 1">
            <a:extLst>
              <a:ext uri="{FF2B5EF4-FFF2-40B4-BE49-F238E27FC236}">
                <a16:creationId xmlns:a16="http://schemas.microsoft.com/office/drawing/2014/main" id="{DF3C01CD-BD1F-81CC-14A8-77B9B96D7EC9}"/>
              </a:ext>
            </a:extLst>
          </p:cNvPr>
          <p:cNvSpPr/>
          <p:nvPr/>
        </p:nvSpPr>
        <p:spPr>
          <a:xfrm>
            <a:off x="5580112" y="195333"/>
            <a:ext cx="3240360" cy="5760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Bioelectric systems</a:t>
            </a:r>
          </a:p>
        </p:txBody>
      </p:sp>
    </p:spTree>
    <p:extLst>
      <p:ext uri="{BB962C8B-B14F-4D97-AF65-F5344CB8AC3E}">
        <p14:creationId xmlns:p14="http://schemas.microsoft.com/office/powerpoint/2010/main" val="2159308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94C24B-3062-6104-FBF6-029DCC71B77D}"/>
              </a:ext>
            </a:extLst>
          </p:cNvPr>
          <p:cNvPicPr>
            <a:picLocks noChangeAspect="1"/>
          </p:cNvPicPr>
          <p:nvPr/>
        </p:nvPicPr>
        <p:blipFill>
          <a:blip r:embed="rId2"/>
          <a:stretch>
            <a:fillRect/>
          </a:stretch>
        </p:blipFill>
        <p:spPr>
          <a:xfrm>
            <a:off x="79290" y="1412776"/>
            <a:ext cx="8985420" cy="4032448"/>
          </a:xfrm>
          <a:prstGeom prst="rect">
            <a:avLst/>
          </a:prstGeom>
        </p:spPr>
      </p:pic>
    </p:spTree>
    <p:extLst>
      <p:ext uri="{BB962C8B-B14F-4D97-AF65-F5344CB8AC3E}">
        <p14:creationId xmlns:p14="http://schemas.microsoft.com/office/powerpoint/2010/main" val="3947488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D1284-3FF2-191D-64C4-38302BEE70D8}"/>
              </a:ext>
            </a:extLst>
          </p:cNvPr>
          <p:cNvSpPr txBox="1"/>
          <p:nvPr/>
        </p:nvSpPr>
        <p:spPr>
          <a:xfrm>
            <a:off x="251520" y="980728"/>
            <a:ext cx="8568952" cy="5564985"/>
          </a:xfrm>
          <a:prstGeom prst="rect">
            <a:avLst/>
          </a:prstGeom>
          <a:noFill/>
        </p:spPr>
        <p:txBody>
          <a:bodyPr wrap="square">
            <a:spAutoFit/>
          </a:bodyPr>
          <a:lstStyle/>
          <a:p>
            <a:pPr algn="l">
              <a:lnSpc>
                <a:spcPts val="2250"/>
              </a:lnSpc>
            </a:pPr>
            <a:r>
              <a:rPr lang="en-US" b="1" i="0" dirty="0">
                <a:solidFill>
                  <a:srgbClr val="242424"/>
                </a:solidFill>
                <a:effectLst/>
                <a:latin typeface="sohne"/>
              </a:rPr>
              <a:t>Logical Processing</a:t>
            </a:r>
          </a:p>
          <a:p>
            <a:pPr algn="l">
              <a:lnSpc>
                <a:spcPts val="2400"/>
              </a:lnSpc>
            </a:pPr>
            <a:r>
              <a:rPr lang="en-US" b="0" i="0" dirty="0">
                <a:solidFill>
                  <a:srgbClr val="242424"/>
                </a:solidFill>
                <a:effectLst/>
                <a:latin typeface="source-serif-pro"/>
              </a:rPr>
              <a:t>Both systems can perform logical operations. The brain can make decisions, solve problems, and perform logical reasoning, just as computer processors execute logical operations through their circuits.</a:t>
            </a:r>
          </a:p>
          <a:p>
            <a:pPr algn="l">
              <a:lnSpc>
                <a:spcPts val="2400"/>
              </a:lnSpc>
            </a:pPr>
            <a:endParaRPr lang="en-US" dirty="0">
              <a:solidFill>
                <a:srgbClr val="242424"/>
              </a:solidFill>
              <a:latin typeface="source-serif-pro"/>
            </a:endParaRPr>
          </a:p>
          <a:p>
            <a:pPr algn="l">
              <a:lnSpc>
                <a:spcPts val="2250"/>
              </a:lnSpc>
            </a:pPr>
            <a:r>
              <a:rPr lang="en-US" b="1" i="0" dirty="0">
                <a:solidFill>
                  <a:srgbClr val="242424"/>
                </a:solidFill>
                <a:effectLst/>
                <a:latin typeface="sohne"/>
              </a:rPr>
              <a:t>Error Correction</a:t>
            </a:r>
          </a:p>
          <a:p>
            <a:pPr algn="l">
              <a:lnSpc>
                <a:spcPts val="2400"/>
              </a:lnSpc>
            </a:pPr>
            <a:r>
              <a:rPr lang="en-US" b="0" i="0" dirty="0">
                <a:solidFill>
                  <a:srgbClr val="242424"/>
                </a:solidFill>
                <a:effectLst/>
                <a:latin typeface="source-serif-pro"/>
              </a:rPr>
              <a:t>Both the human brain and processors have error correction mechanisms. The brain can correct errors in information processing, and processors use error-correcting code (ECC) in memory to identify and correct errors.</a:t>
            </a:r>
          </a:p>
          <a:p>
            <a:pPr algn="l">
              <a:lnSpc>
                <a:spcPts val="2400"/>
              </a:lnSpc>
            </a:pPr>
            <a:endParaRPr lang="en-US" b="0" i="0" dirty="0">
              <a:solidFill>
                <a:srgbClr val="242424"/>
              </a:solidFill>
              <a:effectLst/>
              <a:latin typeface="source-serif-pro"/>
            </a:endParaRPr>
          </a:p>
          <a:p>
            <a:pPr algn="l">
              <a:lnSpc>
                <a:spcPts val="2250"/>
              </a:lnSpc>
            </a:pPr>
            <a:r>
              <a:rPr lang="en-US" b="1" i="0" dirty="0">
                <a:solidFill>
                  <a:srgbClr val="242424"/>
                </a:solidFill>
                <a:effectLst/>
                <a:latin typeface="sohne"/>
              </a:rPr>
              <a:t>Overclocking</a:t>
            </a:r>
          </a:p>
          <a:p>
            <a:pPr algn="l">
              <a:lnSpc>
                <a:spcPts val="2400"/>
              </a:lnSpc>
            </a:pPr>
            <a:r>
              <a:rPr lang="en-US" b="0" i="0" dirty="0">
                <a:solidFill>
                  <a:srgbClr val="242424"/>
                </a:solidFill>
                <a:effectLst/>
                <a:latin typeface="source-serif-pro"/>
              </a:rPr>
              <a:t>Processors can be overclocked to operate at higher speeds, akin to pushing the limits of one’s mental capacity to achieve peak performance in certain tasks.</a:t>
            </a:r>
          </a:p>
          <a:p>
            <a:pPr algn="l">
              <a:lnSpc>
                <a:spcPts val="2400"/>
              </a:lnSpc>
            </a:pPr>
            <a:endParaRPr lang="en-US" dirty="0">
              <a:solidFill>
                <a:srgbClr val="242424"/>
              </a:solidFill>
              <a:latin typeface="source-serif-pro"/>
            </a:endParaRPr>
          </a:p>
          <a:p>
            <a:pPr algn="l">
              <a:lnSpc>
                <a:spcPts val="2250"/>
              </a:lnSpc>
            </a:pPr>
            <a:r>
              <a:rPr lang="en-US" b="1" i="0" dirty="0">
                <a:solidFill>
                  <a:srgbClr val="242424"/>
                </a:solidFill>
                <a:effectLst/>
                <a:latin typeface="sohne"/>
              </a:rPr>
              <a:t>Heat Management</a:t>
            </a:r>
          </a:p>
          <a:p>
            <a:pPr algn="l">
              <a:lnSpc>
                <a:spcPts val="2400"/>
              </a:lnSpc>
            </a:pPr>
            <a:r>
              <a:rPr lang="en-US" b="0" i="0" dirty="0">
                <a:solidFill>
                  <a:srgbClr val="242424"/>
                </a:solidFill>
                <a:effectLst/>
                <a:latin typeface="source-serif-pro"/>
              </a:rPr>
              <a:t>Both systems generate heat when active and require heat management mechanisms. The human body regulates temperature, while computer processors use fans and heatsinks to dissipate heat.</a:t>
            </a:r>
          </a:p>
        </p:txBody>
      </p:sp>
    </p:spTree>
    <p:extLst>
      <p:ext uri="{BB962C8B-B14F-4D97-AF65-F5344CB8AC3E}">
        <p14:creationId xmlns:p14="http://schemas.microsoft.com/office/powerpoint/2010/main" val="53026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B236C-B930-7AC5-7578-E993954DCCF6}"/>
              </a:ext>
            </a:extLst>
          </p:cNvPr>
          <p:cNvSpPr txBox="1"/>
          <p:nvPr/>
        </p:nvSpPr>
        <p:spPr>
          <a:xfrm>
            <a:off x="215516" y="1154659"/>
            <a:ext cx="8712968" cy="4548681"/>
          </a:xfrm>
          <a:prstGeom prst="rect">
            <a:avLst/>
          </a:prstGeom>
          <a:noFill/>
        </p:spPr>
        <p:txBody>
          <a:bodyPr wrap="square">
            <a:spAutoFit/>
          </a:bodyPr>
          <a:lstStyle/>
          <a:p>
            <a:pPr algn="l">
              <a:lnSpc>
                <a:spcPts val="1950"/>
              </a:lnSpc>
              <a:spcBef>
                <a:spcPts val="1500"/>
              </a:spcBef>
              <a:spcAft>
                <a:spcPts val="750"/>
              </a:spcAft>
            </a:pPr>
            <a:r>
              <a:rPr lang="en-US" b="0" i="0" dirty="0">
                <a:solidFill>
                  <a:srgbClr val="001D35"/>
                </a:solidFill>
                <a:effectLst/>
                <a:latin typeface="Google Sans"/>
              </a:rPr>
              <a:t>Other ways to compare the brain and the CPU include:</a:t>
            </a: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Visual cortex</a:t>
            </a:r>
            <a:endParaRPr lang="en-US" b="0" i="0" dirty="0">
              <a:solidFill>
                <a:srgbClr val="001D35"/>
              </a:solidFill>
              <a:effectLst/>
              <a:latin typeface="Google Sans"/>
            </a:endParaRPr>
          </a:p>
          <a:p>
            <a:pPr lvl="1">
              <a:lnSpc>
                <a:spcPts val="1650"/>
              </a:lnSpc>
              <a:spcBef>
                <a:spcPts val="750"/>
              </a:spcBef>
              <a:spcAft>
                <a:spcPts val="600"/>
              </a:spcAft>
              <a:buFont typeface="Arial" panose="020B0604020202020204" pitchFamily="34" charset="0"/>
              <a:buChar char="•"/>
            </a:pPr>
            <a:r>
              <a:rPr lang="en-US" b="0" i="0" dirty="0">
                <a:solidFill>
                  <a:srgbClr val="001D35"/>
                </a:solidFill>
                <a:effectLst/>
                <a:latin typeface="Google Sans"/>
              </a:rPr>
              <a:t> The graphics card in a computer is similar to the visual cortex in the brain, which processes visual information.</a:t>
            </a: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Auditory cortex</a:t>
            </a:r>
            <a:endParaRPr lang="en-US" b="0" i="0" dirty="0">
              <a:solidFill>
                <a:srgbClr val="001D35"/>
              </a:solidFill>
              <a:effectLst/>
              <a:latin typeface="Google Sans"/>
            </a:endParaRPr>
          </a:p>
          <a:p>
            <a:pPr lvl="1">
              <a:lnSpc>
                <a:spcPts val="1650"/>
              </a:lnSpc>
              <a:spcBef>
                <a:spcPts val="750"/>
              </a:spcBef>
              <a:spcAft>
                <a:spcPts val="600"/>
              </a:spcAft>
              <a:buFont typeface="Arial" panose="020B0604020202020204" pitchFamily="34" charset="0"/>
              <a:buChar char="•"/>
            </a:pPr>
            <a:r>
              <a:rPr lang="en-US" b="0" i="0" dirty="0">
                <a:solidFill>
                  <a:srgbClr val="001D35"/>
                </a:solidFill>
                <a:effectLst/>
                <a:latin typeface="Google Sans"/>
              </a:rPr>
              <a:t> The sound card in a computer is similar to the auditory cortex in the brain, which processes auditory information.</a:t>
            </a:r>
          </a:p>
          <a:p>
            <a:pPr algn="l">
              <a:lnSpc>
                <a:spcPts val="1650"/>
              </a:lnSpc>
              <a:spcBef>
                <a:spcPts val="750"/>
              </a:spcBef>
              <a:spcAft>
                <a:spcPts val="600"/>
              </a:spcAft>
              <a:buFont typeface="Arial" panose="020B0604020202020204" pitchFamily="34" charset="0"/>
              <a:buChar char="•"/>
            </a:pPr>
            <a:r>
              <a:rPr lang="en-US" b="1" i="0" dirty="0">
                <a:solidFill>
                  <a:srgbClr val="001D35"/>
                </a:solidFill>
                <a:effectLst/>
                <a:latin typeface="Google Sans"/>
              </a:rPr>
              <a:t>Hippocampus</a:t>
            </a:r>
            <a:endParaRPr lang="en-US" b="0" i="0" dirty="0">
              <a:solidFill>
                <a:srgbClr val="001D35"/>
              </a:solidFill>
              <a:effectLst/>
              <a:latin typeface="Google Sans"/>
            </a:endParaRPr>
          </a:p>
          <a:p>
            <a:pPr lvl="1">
              <a:lnSpc>
                <a:spcPts val="1650"/>
              </a:lnSpc>
              <a:spcBef>
                <a:spcPts val="750"/>
              </a:spcBef>
              <a:spcAft>
                <a:spcPts val="600"/>
              </a:spcAft>
              <a:buFont typeface="Arial" panose="020B0604020202020204" pitchFamily="34" charset="0"/>
              <a:buChar char="•"/>
            </a:pPr>
            <a:r>
              <a:rPr lang="en-US" dirty="0">
                <a:solidFill>
                  <a:srgbClr val="001D35"/>
                </a:solidFill>
                <a:latin typeface="Google Sans"/>
              </a:rPr>
              <a:t> </a:t>
            </a:r>
            <a:r>
              <a:rPr lang="en-US" b="0" i="0" dirty="0">
                <a:solidFill>
                  <a:srgbClr val="001D35"/>
                </a:solidFill>
                <a:effectLst/>
                <a:latin typeface="Google Sans"/>
              </a:rPr>
              <a:t>The hard drive in a computer is similar to the hippocampus in the brain, which is a key memory area.</a:t>
            </a:r>
          </a:p>
          <a:p>
            <a:pPr algn="l">
              <a:lnSpc>
                <a:spcPts val="1650"/>
              </a:lnSpc>
              <a:spcBef>
                <a:spcPts val="750"/>
              </a:spcBef>
              <a:spcAft>
                <a:spcPts val="1500"/>
              </a:spcAft>
              <a:buFont typeface="Arial" panose="020B0604020202020204" pitchFamily="34" charset="0"/>
              <a:buChar char="•"/>
            </a:pPr>
            <a:r>
              <a:rPr lang="en-US" b="1" i="0" dirty="0">
                <a:solidFill>
                  <a:srgbClr val="001D35"/>
                </a:solidFill>
                <a:effectLst/>
                <a:latin typeface="Google Sans"/>
              </a:rPr>
              <a:t>Prefrontal cortex</a:t>
            </a:r>
            <a:endParaRPr lang="en-US" b="0" i="0" dirty="0">
              <a:solidFill>
                <a:srgbClr val="001D35"/>
              </a:solidFill>
              <a:effectLst/>
              <a:latin typeface="Google Sans"/>
            </a:endParaRPr>
          </a:p>
          <a:p>
            <a:pPr lvl="1">
              <a:lnSpc>
                <a:spcPts val="1650"/>
              </a:lnSpc>
              <a:spcBef>
                <a:spcPts val="750"/>
              </a:spcBef>
              <a:spcAft>
                <a:spcPts val="1500"/>
              </a:spcAft>
              <a:buFont typeface="Arial" panose="020B0604020202020204" pitchFamily="34" charset="0"/>
              <a:buChar char="•"/>
            </a:pPr>
            <a:r>
              <a:rPr lang="en-US" b="0" i="0" dirty="0">
                <a:solidFill>
                  <a:srgbClr val="001D35"/>
                </a:solidFill>
                <a:effectLst/>
                <a:latin typeface="Google Sans"/>
              </a:rPr>
              <a:t> The processor or CPU in a computer is similar to the prefrontal cortex in the brain, which is associated with planning, thinking, and problem-solving.</a:t>
            </a:r>
          </a:p>
        </p:txBody>
      </p:sp>
    </p:spTree>
    <p:extLst>
      <p:ext uri="{BB962C8B-B14F-4D97-AF65-F5344CB8AC3E}">
        <p14:creationId xmlns:p14="http://schemas.microsoft.com/office/powerpoint/2010/main" val="344398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1A5DB8F-1855-B7FD-FB4E-9EB6D18EF434}"/>
              </a:ext>
            </a:extLst>
          </p:cNvPr>
          <p:cNvSpPr txBox="1"/>
          <p:nvPr/>
        </p:nvSpPr>
        <p:spPr>
          <a:xfrm>
            <a:off x="251520" y="597455"/>
            <a:ext cx="8784976" cy="594008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1D35"/>
                </a:solidFill>
                <a:effectLst/>
                <a:latin typeface="Google Sans"/>
              </a:rPr>
              <a:t>The human brain and a computer differ in many ways, including: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Processing speed</a:t>
            </a:r>
            <a:r>
              <a:rPr kumimoji="0" lang="en-US" altLang="en-US" sz="2000" b="0" i="0" u="none" strike="noStrike" cap="none" normalizeH="0" baseline="0" dirty="0">
                <a:ln>
                  <a:noFill/>
                </a:ln>
                <a:solidFill>
                  <a:srgbClr val="001D35"/>
                </a:solidFill>
                <a:effectLst/>
                <a:latin typeface="Google Sans"/>
              </a:rPr>
              <a:t>: Computers are much faster than the human brain at processing information.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Energy efficiency</a:t>
            </a:r>
            <a:r>
              <a:rPr kumimoji="0" lang="en-US" altLang="en-US" sz="2000" b="0" i="0" u="none" strike="noStrike" cap="none" normalizeH="0" baseline="0" dirty="0">
                <a:ln>
                  <a:noFill/>
                </a:ln>
                <a:solidFill>
                  <a:srgbClr val="001D35"/>
                </a:solidFill>
                <a:effectLst/>
                <a:latin typeface="Google Sans"/>
              </a:rPr>
              <a:t>: The brain is 10 times more energy efficient than a computer.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Memory</a:t>
            </a:r>
            <a:r>
              <a:rPr kumimoji="0" lang="en-US" altLang="en-US" sz="2000" b="0" i="0" u="none" strike="noStrike" cap="none" normalizeH="0" baseline="0" dirty="0">
                <a:ln>
                  <a:noFill/>
                </a:ln>
                <a:solidFill>
                  <a:srgbClr val="001D35"/>
                </a:solidFill>
                <a:effectLst/>
                <a:latin typeface="Google Sans"/>
              </a:rPr>
              <a:t>: The brain has many types of memories and can prioritize them based on importance.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Parallel processing</a:t>
            </a:r>
            <a:r>
              <a:rPr kumimoji="0" lang="en-US" altLang="en-US" sz="2000" b="0" i="0" u="none" strike="noStrike" cap="none" normalizeH="0" baseline="0" dirty="0">
                <a:ln>
                  <a:noFill/>
                </a:ln>
                <a:solidFill>
                  <a:srgbClr val="001D35"/>
                </a:solidFill>
                <a:effectLst/>
                <a:latin typeface="Google Sans"/>
              </a:rPr>
              <a:t>: The brain is massively parallel, meaning it can do more than one thing at a time, while computers are serial devices that can only do one thing at a time.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Architecture</a:t>
            </a:r>
            <a:r>
              <a:rPr kumimoji="0" lang="en-US" altLang="en-US" sz="2000" b="0" i="0" u="none" strike="noStrike" cap="none" normalizeH="0" baseline="0" dirty="0">
                <a:ln>
                  <a:noFill/>
                </a:ln>
                <a:solidFill>
                  <a:srgbClr val="001D35"/>
                </a:solidFill>
                <a:effectLst/>
                <a:latin typeface="Google Sans"/>
              </a:rPr>
              <a:t>: Computers are based on the Von Neumann architecture, while brain circuits are not.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Activity</a:t>
            </a:r>
            <a:r>
              <a:rPr kumimoji="0" lang="en-US" altLang="en-US" sz="2000" b="0" i="0" u="none" strike="noStrike" cap="none" normalizeH="0" baseline="0" dirty="0">
                <a:ln>
                  <a:noFill/>
                </a:ln>
                <a:solidFill>
                  <a:srgbClr val="001D35"/>
                </a:solidFill>
                <a:effectLst/>
                <a:latin typeface="Google Sans"/>
              </a:rPr>
              <a:t>: The brain is always changing and active, even when a person is sleeping, while a computer only changes when new hardware or software is added.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Interpretation</a:t>
            </a:r>
            <a:r>
              <a:rPr kumimoji="0" lang="en-US" altLang="en-US" sz="2000" b="0" i="0" u="none" strike="noStrike" cap="none" normalizeH="0" baseline="0" dirty="0">
                <a:ln>
                  <a:noFill/>
                </a:ln>
                <a:solidFill>
                  <a:srgbClr val="001D35"/>
                </a:solidFill>
                <a:effectLst/>
                <a:latin typeface="Google Sans"/>
              </a:rPr>
              <a:t>: The brain is better at interpreting the outside world and coming up with new ideas.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1D35"/>
                </a:solidFill>
                <a:effectLst/>
                <a:latin typeface="Google Sans"/>
              </a:rPr>
              <a:t>Vulnerability</a:t>
            </a:r>
            <a:r>
              <a:rPr kumimoji="0" lang="en-US" altLang="en-US" sz="2000" b="0" i="0" u="none" strike="noStrike" cap="none" normalizeH="0" baseline="0" dirty="0">
                <a:ln>
                  <a:noFill/>
                </a:ln>
                <a:solidFill>
                  <a:srgbClr val="001D35"/>
                </a:solidFill>
                <a:effectLst/>
                <a:latin typeface="Google Sans"/>
              </a:rPr>
              <a:t>: The brain is susceptible to fatigue and emotional changes, which can affect its performance. </a:t>
            </a:r>
          </a:p>
          <a:p>
            <a:endParaRPr lang="en-US" sz="2000" dirty="0"/>
          </a:p>
        </p:txBody>
      </p:sp>
      <p:sp>
        <p:nvSpPr>
          <p:cNvPr id="11" name="Rectangle 5">
            <a:extLst>
              <a:ext uri="{FF2B5EF4-FFF2-40B4-BE49-F238E27FC236}">
                <a16:creationId xmlns:a16="http://schemas.microsoft.com/office/drawing/2014/main" id="{EA76CE18-FAAA-E534-D0EF-06910F8CA345}"/>
              </a:ext>
            </a:extLst>
          </p:cNvPr>
          <p:cNvSpPr>
            <a:spLocks noChangeArrowheads="1"/>
          </p:cNvSpPr>
          <p:nvPr/>
        </p:nvSpPr>
        <p:spPr bwMode="auto">
          <a:xfrm>
            <a:off x="0" y="-234649"/>
            <a:ext cx="65" cy="4692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062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35E2A55B-2E49-6164-8AE6-B0AE3CA0D598}"/>
              </a:ext>
            </a:extLst>
          </p:cNvPr>
          <p:cNvSpPr/>
          <p:nvPr/>
        </p:nvSpPr>
        <p:spPr>
          <a:xfrm>
            <a:off x="5715000" y="381000"/>
            <a:ext cx="3124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Eye &amp; Camera</a:t>
            </a:r>
          </a:p>
        </p:txBody>
      </p:sp>
      <p:pic>
        <p:nvPicPr>
          <p:cNvPr id="1026" name="Picture 2" descr="Which part works as a camera in the human eye? - Quora">
            <a:extLst>
              <a:ext uri="{FF2B5EF4-FFF2-40B4-BE49-F238E27FC236}">
                <a16:creationId xmlns:a16="http://schemas.microsoft.com/office/drawing/2014/main" id="{5798B25E-176E-E101-E1DA-83B22FF7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589" y="1268760"/>
            <a:ext cx="3068883" cy="3384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F28C67-A385-D99D-4601-4C7CCEA67B58}"/>
              </a:ext>
            </a:extLst>
          </p:cNvPr>
          <p:cNvPicPr>
            <a:picLocks noChangeAspect="1"/>
          </p:cNvPicPr>
          <p:nvPr/>
        </p:nvPicPr>
        <p:blipFill>
          <a:blip r:embed="rId3"/>
          <a:stretch>
            <a:fillRect/>
          </a:stretch>
        </p:blipFill>
        <p:spPr>
          <a:xfrm>
            <a:off x="223841" y="365111"/>
            <a:ext cx="5140247" cy="4718792"/>
          </a:xfrm>
          <a:prstGeom prst="rect">
            <a:avLst/>
          </a:prstGeom>
        </p:spPr>
      </p:pic>
    </p:spTree>
    <p:extLst>
      <p:ext uri="{BB962C8B-B14F-4D97-AF65-F5344CB8AC3E}">
        <p14:creationId xmlns:p14="http://schemas.microsoft.com/office/powerpoint/2010/main" val="3326886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3068</TotalTime>
  <Words>1965</Words>
  <Application>Microsoft Office PowerPoint</Application>
  <PresentationFormat>On-screen Show (4:3)</PresentationFormat>
  <Paragraphs>246</Paragraphs>
  <Slides>55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Droid Sans</vt:lpstr>
      <vt:lpstr>Georgia</vt:lpstr>
      <vt:lpstr>Google Sans</vt:lpstr>
      <vt:lpstr>Helvetica Neue</vt:lpstr>
      <vt:lpstr>sohne</vt:lpstr>
      <vt:lpstr>source-serif-pro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Stinging Hairs</vt:lpstr>
      <vt:lpstr>Sticky Glandular Hairs </vt:lpstr>
      <vt:lpstr>Myrmecophily</vt:lpstr>
      <vt:lpstr>Other external defenses</vt:lpstr>
      <vt:lpstr>Internal defenses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Krishna Warfade</cp:lastModifiedBy>
  <cp:revision>86</cp:revision>
  <dcterms:created xsi:type="dcterms:W3CDTF">2022-11-13T07:47:42Z</dcterms:created>
  <dcterms:modified xsi:type="dcterms:W3CDTF">2025-01-28T07:51:47Z</dcterms:modified>
</cp:coreProperties>
</file>